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28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30A06A-02BD-4375-ACC9-9F80F79686F5}" type="datetimeFigureOut">
              <a:rPr lang="fr-FR" smtClean="0"/>
              <a:pPr/>
              <a:t>05/03/2015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D51B37-DF97-4F28-896D-C6467A0B52D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51B37-DF97-4F28-896D-C6467A0B52DF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10F93-5DC5-4662-A36B-BDEB36EDE7A4}" type="datetimeFigureOut">
              <a:rPr lang="fr-FR" smtClean="0"/>
              <a:pPr/>
              <a:t>05/03/2015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5CF49-B5DA-4823-9618-FA08679D8A3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10F93-5DC5-4662-A36B-BDEB36EDE7A4}" type="datetimeFigureOut">
              <a:rPr lang="fr-FR" smtClean="0"/>
              <a:pPr/>
              <a:t>05/03/2015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5CF49-B5DA-4823-9618-FA08679D8A3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10F93-5DC5-4662-A36B-BDEB36EDE7A4}" type="datetimeFigureOut">
              <a:rPr lang="fr-FR" smtClean="0"/>
              <a:pPr/>
              <a:t>05/03/2015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5CF49-B5DA-4823-9618-FA08679D8A3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10F93-5DC5-4662-A36B-BDEB36EDE7A4}" type="datetimeFigureOut">
              <a:rPr lang="fr-FR" smtClean="0"/>
              <a:pPr/>
              <a:t>05/03/2015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5CF49-B5DA-4823-9618-FA08679D8A3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10F93-5DC5-4662-A36B-BDEB36EDE7A4}" type="datetimeFigureOut">
              <a:rPr lang="fr-FR" smtClean="0"/>
              <a:pPr/>
              <a:t>05/03/2015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5CF49-B5DA-4823-9618-FA08679D8A3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10F93-5DC5-4662-A36B-BDEB36EDE7A4}" type="datetimeFigureOut">
              <a:rPr lang="fr-FR" smtClean="0"/>
              <a:pPr/>
              <a:t>05/03/2015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5CF49-B5DA-4823-9618-FA08679D8A3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10F93-5DC5-4662-A36B-BDEB36EDE7A4}" type="datetimeFigureOut">
              <a:rPr lang="fr-FR" smtClean="0"/>
              <a:pPr/>
              <a:t>05/03/2015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5CF49-B5DA-4823-9618-FA08679D8A3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10F93-5DC5-4662-A36B-BDEB36EDE7A4}" type="datetimeFigureOut">
              <a:rPr lang="fr-FR" smtClean="0"/>
              <a:pPr/>
              <a:t>05/03/2015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5CF49-B5DA-4823-9618-FA08679D8A3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10F93-5DC5-4662-A36B-BDEB36EDE7A4}" type="datetimeFigureOut">
              <a:rPr lang="fr-FR" smtClean="0"/>
              <a:pPr/>
              <a:t>05/03/2015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5CF49-B5DA-4823-9618-FA08679D8A3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10F93-5DC5-4662-A36B-BDEB36EDE7A4}" type="datetimeFigureOut">
              <a:rPr lang="fr-FR" smtClean="0"/>
              <a:pPr/>
              <a:t>05/03/2015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5CF49-B5DA-4823-9618-FA08679D8A3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10F93-5DC5-4662-A36B-BDEB36EDE7A4}" type="datetimeFigureOut">
              <a:rPr lang="fr-FR" smtClean="0"/>
              <a:pPr/>
              <a:t>05/03/2015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5CF49-B5DA-4823-9618-FA08679D8A3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10F93-5DC5-4662-A36B-BDEB36EDE7A4}" type="datetimeFigureOut">
              <a:rPr lang="fr-FR" smtClean="0"/>
              <a:pPr/>
              <a:t>05/03/2015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5CF49-B5DA-4823-9618-FA08679D8A3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116632"/>
            <a:ext cx="9144000" cy="172819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ar-DZ" sz="2000" dirty="0" smtClean="0">
                <a:solidFill>
                  <a:schemeClr val="tx1"/>
                </a:solidFill>
              </a:rPr>
              <a:t/>
            </a:r>
            <a:br>
              <a:rPr lang="ar-DZ" sz="2000" dirty="0" smtClean="0">
                <a:solidFill>
                  <a:schemeClr val="tx1"/>
                </a:solidFill>
              </a:rPr>
            </a:br>
            <a:r>
              <a:rPr lang="ar-DZ" sz="2000" dirty="0" smtClean="0">
                <a:solidFill>
                  <a:schemeClr val="tx1"/>
                </a:solidFill>
              </a:rPr>
              <a:t>كلية العلوم الاقتصادية و التجارية و علوم التسيير</a:t>
            </a:r>
            <a:br>
              <a:rPr lang="ar-DZ" sz="2000" dirty="0" smtClean="0">
                <a:solidFill>
                  <a:schemeClr val="tx1"/>
                </a:solidFill>
              </a:rPr>
            </a:br>
            <a:r>
              <a:rPr lang="ar-DZ" sz="1800" dirty="0" smtClean="0">
                <a:solidFill>
                  <a:schemeClr val="tx1"/>
                </a:solidFill>
              </a:rPr>
              <a:t>جامعة قاصدي مرباح –ورقلة</a:t>
            </a:r>
            <a:br>
              <a:rPr lang="ar-DZ" sz="1800" dirty="0" smtClean="0">
                <a:solidFill>
                  <a:schemeClr val="tx1"/>
                </a:solidFill>
              </a:rPr>
            </a:br>
            <a:r>
              <a:rPr lang="ar-DZ" sz="1800" dirty="0" smtClean="0">
                <a:solidFill>
                  <a:schemeClr val="tx1"/>
                </a:solidFill>
              </a:rPr>
              <a:t> ادارة العلاقة مع الزبون و دورها في تفعيل</a:t>
            </a:r>
            <a:r>
              <a:rPr lang="ar-DZ" sz="2000" dirty="0" smtClean="0">
                <a:solidFill>
                  <a:schemeClr val="tx1"/>
                </a:solidFill>
              </a:rPr>
              <a:t/>
            </a:r>
            <a:br>
              <a:rPr lang="ar-DZ" sz="2000" dirty="0" smtClean="0">
                <a:solidFill>
                  <a:schemeClr val="tx1"/>
                </a:solidFill>
              </a:rPr>
            </a:br>
            <a:r>
              <a:rPr lang="ar-DZ" sz="2000" dirty="0" smtClean="0">
                <a:solidFill>
                  <a:schemeClr val="tx1"/>
                </a:solidFill>
              </a:rPr>
              <a:t>الاتصال التسويقي للمؤسسة الخدمية</a:t>
            </a:r>
            <a:br>
              <a:rPr lang="ar-DZ" sz="2000" dirty="0" smtClean="0">
                <a:solidFill>
                  <a:schemeClr val="tx1"/>
                </a:solidFill>
              </a:rPr>
            </a:br>
            <a:r>
              <a:rPr lang="ar-DZ" sz="2000" dirty="0" smtClean="0">
                <a:solidFill>
                  <a:schemeClr val="tx1"/>
                </a:solidFill>
              </a:rPr>
              <a:t>من إعداد الطالبة :عماري سعدية</a:t>
            </a:r>
            <a:br>
              <a:rPr lang="ar-DZ" sz="2000" dirty="0" smtClean="0">
                <a:solidFill>
                  <a:schemeClr val="tx1"/>
                </a:solidFill>
              </a:rPr>
            </a:br>
            <a:r>
              <a:rPr lang="ar-DZ" sz="2000" dirty="0" smtClean="0">
                <a:solidFill>
                  <a:schemeClr val="tx1"/>
                </a:solidFill>
              </a:rPr>
              <a:t>تحت </a:t>
            </a:r>
            <a:r>
              <a:rPr lang="ar-DZ" sz="2000" dirty="0" smtClean="0">
                <a:solidFill>
                  <a:schemeClr val="tx1"/>
                </a:solidFill>
              </a:rPr>
              <a:t>إشراف </a:t>
            </a:r>
            <a:r>
              <a:rPr lang="ar-DZ" sz="2000" dirty="0" err="1" smtClean="0">
                <a:solidFill>
                  <a:schemeClr val="tx1"/>
                </a:solidFill>
              </a:rPr>
              <a:t>الاستاذة</a:t>
            </a:r>
            <a:r>
              <a:rPr lang="ar-DZ" sz="2000" dirty="0" smtClean="0">
                <a:solidFill>
                  <a:schemeClr val="tx1"/>
                </a:solidFill>
              </a:rPr>
              <a:t>:صالحي </a:t>
            </a:r>
            <a:r>
              <a:rPr lang="ar-DZ" sz="2000" dirty="0" smtClean="0">
                <a:solidFill>
                  <a:schemeClr val="tx1"/>
                </a:solidFill>
              </a:rPr>
              <a:t>سميرة</a:t>
            </a:r>
            <a:br>
              <a:rPr lang="ar-DZ" sz="2000" dirty="0" smtClean="0">
                <a:solidFill>
                  <a:schemeClr val="tx1"/>
                </a:solidFill>
              </a:rPr>
            </a:br>
            <a:r>
              <a:rPr lang="ar-DZ" sz="2000" dirty="0" smtClean="0">
                <a:solidFill>
                  <a:schemeClr val="tx1"/>
                </a:solidFill>
              </a:rPr>
              <a:t/>
            </a:r>
            <a:br>
              <a:rPr lang="ar-DZ" sz="2000" dirty="0" smtClean="0">
                <a:solidFill>
                  <a:schemeClr val="tx1"/>
                </a:solidFill>
              </a:rPr>
            </a:br>
            <a:endParaRPr lang="fr-FR" sz="1800" dirty="0">
              <a:solidFill>
                <a:schemeClr val="tx1"/>
              </a:solidFill>
            </a:endParaRPr>
          </a:p>
        </p:txBody>
      </p:sp>
      <p:sp>
        <p:nvSpPr>
          <p:cNvPr id="4" name="Rectangle à coins arrondis 3"/>
          <p:cNvSpPr/>
          <p:nvPr/>
        </p:nvSpPr>
        <p:spPr>
          <a:xfrm>
            <a:off x="4644008" y="1928802"/>
            <a:ext cx="4357148" cy="478634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b="1" u="sng" dirty="0" smtClean="0"/>
              <a:t>اشكالية </a:t>
            </a:r>
            <a:r>
              <a:rPr lang="ar-DZ" b="1" u="sng" dirty="0" err="1" smtClean="0"/>
              <a:t>البحث:</a:t>
            </a:r>
            <a:endParaRPr lang="ar-DZ" b="1" u="sng" dirty="0" smtClean="0"/>
          </a:p>
          <a:p>
            <a:pPr algn="r" rtl="1"/>
            <a:r>
              <a:rPr lang="ar-DZ" sz="1200" dirty="0"/>
              <a:t>شهد القرن الحالي احداث و تطورات كثيرة اثرت على حياة الافراد و رفاهيتهم الاقتصادية و الاجتماعية,ومن المتوقع ان تزداد تلك الاحداث و تتطور عبر القرون القادمة,ومن اجل مواجهة هده التحديات اتجهت معظم المؤسسات الخدمية إلى بناء علاقات وطيدة مع زبائنها و هدا من اجل كسب ولائهم و مساهمتهم في الحصول على زبائن جدد,و التي من خلالها تتمكن من تحقيق رغباتهم.</a:t>
            </a:r>
            <a:endParaRPr lang="fr-FR" sz="1200" dirty="0"/>
          </a:p>
          <a:p>
            <a:pPr algn="r" rtl="1"/>
            <a:r>
              <a:rPr lang="ar-DZ" sz="1200" dirty="0"/>
              <a:t>حيث أصبحت المؤسسات تسعى جاهدة لكسب ولاء الزبائن وبناء علاقة طويلة الامد معهم,و هدا من اجل </a:t>
            </a:r>
            <a:r>
              <a:rPr lang="ar-DZ" sz="1200" dirty="0" err="1"/>
              <a:t>تفعيل</a:t>
            </a:r>
            <a:r>
              <a:rPr lang="ar-DZ" sz="1200" dirty="0"/>
              <a:t> الاتصال التسويقي داخل المؤسسة,هده العلاقة التي اصبحت تقوم على حقائق تكشف أن الزبون الاكثر تحقيقا للربح بالنسبة للمؤسسة هو الزبون الذي يرتبط </a:t>
            </a:r>
            <a:r>
              <a:rPr lang="ar-DZ" sz="1200" dirty="0" err="1"/>
              <a:t>بها</a:t>
            </a:r>
            <a:r>
              <a:rPr lang="ar-DZ" sz="1200" dirty="0"/>
              <a:t> بعلاقة طويلة الامد و منه ظهر مصطلح إدارة العلاقة مع الزبون</a:t>
            </a:r>
            <a:endParaRPr lang="fr-FR" sz="1200" dirty="0"/>
          </a:p>
          <a:p>
            <a:pPr algn="r" rtl="1"/>
            <a:r>
              <a:rPr lang="ar-SA" sz="1200" dirty="0"/>
              <a:t>من خلال </a:t>
            </a:r>
            <a:r>
              <a:rPr lang="ar-SA" sz="1200" dirty="0" err="1"/>
              <a:t>ماسبق</a:t>
            </a:r>
            <a:r>
              <a:rPr lang="ar-SA" sz="1200" dirty="0"/>
              <a:t> جاءت هده الدراسة لتبين أهمية بناء علاقة مع الزبائن ودالك بطرح السؤال الاساسي الآتي و الذي يمثل إشكالية </a:t>
            </a:r>
            <a:r>
              <a:rPr lang="ar-SA" sz="1200" dirty="0" smtClean="0"/>
              <a:t>الدراسة:ما</a:t>
            </a:r>
            <a:r>
              <a:rPr lang="ar-DZ" sz="1200" dirty="0" smtClean="0"/>
              <a:t>مدى تأثير</a:t>
            </a:r>
            <a:r>
              <a:rPr lang="ar-SA" sz="1200" dirty="0" smtClean="0"/>
              <a:t> ادارة </a:t>
            </a:r>
            <a:r>
              <a:rPr lang="ar-SA" sz="1200" dirty="0"/>
              <a:t>العلاقة مع الزبون في </a:t>
            </a:r>
            <a:r>
              <a:rPr lang="ar-SA" sz="1200" dirty="0" err="1"/>
              <a:t>تفعيل</a:t>
            </a:r>
            <a:r>
              <a:rPr lang="ar-SA" sz="1200" dirty="0"/>
              <a:t> الاتصال </a:t>
            </a:r>
            <a:r>
              <a:rPr lang="ar-SA" sz="1200" dirty="0" smtClean="0"/>
              <a:t>التسويقي</a:t>
            </a:r>
            <a:r>
              <a:rPr lang="ar-DZ" sz="1200" dirty="0" smtClean="0"/>
              <a:t> للمؤسسة الخدمية</a:t>
            </a:r>
            <a:r>
              <a:rPr lang="ar-SA" sz="1200" dirty="0" err="1" smtClean="0"/>
              <a:t>؟</a:t>
            </a:r>
            <a:endParaRPr lang="fr-FR" sz="1200" dirty="0"/>
          </a:p>
          <a:p>
            <a:pPr algn="r" rtl="1"/>
            <a:r>
              <a:rPr lang="ar-SA" sz="1200" dirty="0"/>
              <a:t>ويندرج تحت هدا السؤال الفرعي مجموعة من الاسئلة الفرعية تتمثل في:</a:t>
            </a:r>
            <a:endParaRPr lang="fr-FR" sz="1200" dirty="0"/>
          </a:p>
          <a:p>
            <a:pPr lvl="0" algn="r" rtl="1">
              <a:buFont typeface="Wingdings" pitchFamily="2" charset="2"/>
              <a:buChar char="ü"/>
            </a:pPr>
            <a:r>
              <a:rPr lang="ar-DZ" sz="1200" dirty="0" smtClean="0"/>
              <a:t>هل تؤثر</a:t>
            </a:r>
            <a:r>
              <a:rPr lang="ar-SA" sz="1200" dirty="0" smtClean="0"/>
              <a:t>بناء </a:t>
            </a:r>
            <a:r>
              <a:rPr lang="ar-SA" sz="1200" dirty="0"/>
              <a:t>علاقة مع الزبون على المؤسسة الخدمية؟</a:t>
            </a:r>
            <a:endParaRPr lang="fr-FR" sz="1200" dirty="0"/>
          </a:p>
          <a:p>
            <a:pPr lvl="0" algn="r" rtl="1">
              <a:buFont typeface="Wingdings" pitchFamily="2" charset="2"/>
              <a:buChar char="ü"/>
            </a:pPr>
            <a:r>
              <a:rPr lang="ar-SA" sz="1200" dirty="0"/>
              <a:t>هل تساهم ادارة العلاقة مع الزبون في </a:t>
            </a:r>
            <a:r>
              <a:rPr lang="ar-SA" sz="1200" dirty="0" err="1"/>
              <a:t>تفعيل</a:t>
            </a:r>
            <a:r>
              <a:rPr lang="ar-SA" sz="1200" dirty="0"/>
              <a:t> الاتصال التسويقي؟</a:t>
            </a:r>
            <a:endParaRPr lang="fr-FR" sz="1200" dirty="0"/>
          </a:p>
          <a:p>
            <a:pPr lvl="0" algn="r" rtl="1">
              <a:buFont typeface="Wingdings" pitchFamily="2" charset="2"/>
              <a:buChar char="ü"/>
            </a:pPr>
            <a:r>
              <a:rPr lang="ar-SA" sz="1200" dirty="0"/>
              <a:t>هل يسعى معظم الزبائن لبناء علاقة مع المؤسسات؟</a:t>
            </a:r>
            <a:endParaRPr lang="fr-FR" sz="1200" dirty="0"/>
          </a:p>
          <a:p>
            <a:pPr algn="ctr"/>
            <a:endParaRPr lang="fr-FR" dirty="0"/>
          </a:p>
        </p:txBody>
      </p:sp>
      <p:sp>
        <p:nvSpPr>
          <p:cNvPr id="5" name="Rectangle à coins arrondis 4"/>
          <p:cNvSpPr/>
          <p:nvPr/>
        </p:nvSpPr>
        <p:spPr>
          <a:xfrm>
            <a:off x="-36512" y="1916832"/>
            <a:ext cx="4608512" cy="49411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ar-DZ" b="1" u="sng" dirty="0" smtClean="0"/>
          </a:p>
          <a:p>
            <a:pPr algn="ctr"/>
            <a:endParaRPr lang="ar-DZ" sz="1400" u="sng" dirty="0" smtClean="0"/>
          </a:p>
          <a:p>
            <a:pPr algn="ctr"/>
            <a:endParaRPr lang="ar-DZ" sz="1400" u="sng" dirty="0" smtClean="0"/>
          </a:p>
          <a:p>
            <a:pPr algn="ctr"/>
            <a:endParaRPr lang="ar-DZ" sz="1400" u="sng" dirty="0" smtClean="0"/>
          </a:p>
          <a:p>
            <a:pPr algn="ctr"/>
            <a:endParaRPr lang="ar-DZ" sz="1400" u="sng" dirty="0" smtClean="0"/>
          </a:p>
          <a:p>
            <a:pPr algn="ctr"/>
            <a:endParaRPr lang="ar-DZ" sz="1400" b="1" u="sng" dirty="0" smtClean="0"/>
          </a:p>
          <a:p>
            <a:pPr algn="ctr"/>
            <a:endParaRPr lang="ar-DZ" b="1" u="sng" dirty="0" smtClean="0"/>
          </a:p>
          <a:p>
            <a:pPr algn="ctr"/>
            <a:endParaRPr lang="ar-DZ" b="1" u="sng" dirty="0" smtClean="0"/>
          </a:p>
        </p:txBody>
      </p:sp>
      <p:sp>
        <p:nvSpPr>
          <p:cNvPr id="32" name="Rectangle à coins arrondis 31"/>
          <p:cNvSpPr/>
          <p:nvPr/>
        </p:nvSpPr>
        <p:spPr>
          <a:xfrm>
            <a:off x="539552" y="1988840"/>
            <a:ext cx="3312368" cy="43204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900" b="1" dirty="0" smtClean="0"/>
              <a:t>الفرضية </a:t>
            </a:r>
            <a:r>
              <a:rPr lang="ar-DZ" sz="900" b="1" dirty="0" err="1" smtClean="0"/>
              <a:t>الرئيسية:</a:t>
            </a:r>
            <a:endParaRPr lang="ar-DZ" sz="900" b="1" dirty="0" smtClean="0"/>
          </a:p>
          <a:p>
            <a:pPr algn="ctr" rtl="1"/>
            <a:r>
              <a:rPr lang="ar-DZ" sz="1000" b="1" dirty="0" smtClean="0"/>
              <a:t>تؤثر إدارة العلاقة مع الزبون في </a:t>
            </a:r>
            <a:r>
              <a:rPr lang="ar-DZ" sz="1000" b="1" dirty="0" err="1" smtClean="0"/>
              <a:t>تفعيل</a:t>
            </a:r>
            <a:r>
              <a:rPr lang="ar-DZ" sz="1000" b="1" dirty="0" smtClean="0"/>
              <a:t> الاتصال التسويقي للمؤسسة الخدمية بشكل كبير</a:t>
            </a:r>
            <a:endParaRPr lang="fr-FR" sz="1000" b="1" dirty="0"/>
          </a:p>
        </p:txBody>
      </p:sp>
      <p:sp>
        <p:nvSpPr>
          <p:cNvPr id="33" name="Rectangle à coins arrondis 32"/>
          <p:cNvSpPr/>
          <p:nvPr/>
        </p:nvSpPr>
        <p:spPr>
          <a:xfrm>
            <a:off x="1547664" y="2492896"/>
            <a:ext cx="1152128" cy="21602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900" b="1" dirty="0" smtClean="0"/>
              <a:t>فرضيات الدراسة</a:t>
            </a:r>
            <a:endParaRPr lang="fr-FR" sz="900" b="1" dirty="0"/>
          </a:p>
        </p:txBody>
      </p:sp>
      <p:sp>
        <p:nvSpPr>
          <p:cNvPr id="34" name="Ellipse 33"/>
          <p:cNvSpPr/>
          <p:nvPr/>
        </p:nvSpPr>
        <p:spPr>
          <a:xfrm>
            <a:off x="1691680" y="2924944"/>
            <a:ext cx="1008112" cy="50405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700" b="1" dirty="0" smtClean="0"/>
              <a:t>تساهم ادارة العلاقة مع الزبون في </a:t>
            </a:r>
            <a:r>
              <a:rPr lang="ar-DZ" sz="700" b="1" dirty="0" err="1" smtClean="0"/>
              <a:t>تفعيل</a:t>
            </a:r>
            <a:r>
              <a:rPr lang="ar-DZ" sz="700" b="1" dirty="0" smtClean="0"/>
              <a:t> الاتصال التسويقي للمؤسسة</a:t>
            </a:r>
            <a:endParaRPr lang="fr-FR" sz="700" b="1" dirty="0"/>
          </a:p>
        </p:txBody>
      </p:sp>
      <p:sp>
        <p:nvSpPr>
          <p:cNvPr id="35" name="Ellipse 34"/>
          <p:cNvSpPr/>
          <p:nvPr/>
        </p:nvSpPr>
        <p:spPr>
          <a:xfrm>
            <a:off x="2699792" y="2852936"/>
            <a:ext cx="936104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800" b="1" dirty="0" smtClean="0"/>
              <a:t>معظم الزبائن لبناء علاقة يسعى مع المؤسسة</a:t>
            </a:r>
            <a:endParaRPr lang="fr-FR" sz="800" b="1" dirty="0"/>
          </a:p>
        </p:txBody>
      </p:sp>
      <p:sp>
        <p:nvSpPr>
          <p:cNvPr id="36" name="Ellipse 35"/>
          <p:cNvSpPr/>
          <p:nvPr/>
        </p:nvSpPr>
        <p:spPr>
          <a:xfrm>
            <a:off x="611560" y="2852936"/>
            <a:ext cx="1080120" cy="57606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800" b="1" dirty="0" smtClean="0"/>
              <a:t>تؤثر بناء علاقة مع الزبائن بشكل واضح في المؤسسة الخدمية</a:t>
            </a:r>
            <a:endParaRPr lang="fr-FR" sz="800" b="1" dirty="0"/>
          </a:p>
        </p:txBody>
      </p:sp>
      <p:cxnSp>
        <p:nvCxnSpPr>
          <p:cNvPr id="38" name="Connecteur droit avec flèche 37"/>
          <p:cNvCxnSpPr>
            <a:stCxn id="33" idx="2"/>
            <a:endCxn id="35" idx="1"/>
          </p:cNvCxnSpPr>
          <p:nvPr/>
        </p:nvCxnSpPr>
        <p:spPr>
          <a:xfrm>
            <a:off x="2123728" y="2708920"/>
            <a:ext cx="713153" cy="2283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avec flèche 40"/>
          <p:cNvCxnSpPr>
            <a:stCxn id="33" idx="2"/>
            <a:endCxn id="34" idx="0"/>
          </p:cNvCxnSpPr>
          <p:nvPr/>
        </p:nvCxnSpPr>
        <p:spPr>
          <a:xfrm>
            <a:off x="2123728" y="2708920"/>
            <a:ext cx="72008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43"/>
          <p:cNvCxnSpPr>
            <a:stCxn id="33" idx="2"/>
            <a:endCxn id="36" idx="7"/>
          </p:cNvCxnSpPr>
          <p:nvPr/>
        </p:nvCxnSpPr>
        <p:spPr>
          <a:xfrm flipH="1">
            <a:off x="1533500" y="2708920"/>
            <a:ext cx="590228" cy="2283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à coins arrondis 78"/>
          <p:cNvSpPr/>
          <p:nvPr/>
        </p:nvSpPr>
        <p:spPr>
          <a:xfrm>
            <a:off x="1619672" y="3501008"/>
            <a:ext cx="1080120" cy="21602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900" b="1" dirty="0" smtClean="0"/>
              <a:t>أهداف الدراسة</a:t>
            </a:r>
            <a:endParaRPr lang="fr-FR" sz="900" b="1" dirty="0"/>
          </a:p>
        </p:txBody>
      </p:sp>
      <p:sp>
        <p:nvSpPr>
          <p:cNvPr id="80" name="Ellipse 79"/>
          <p:cNvSpPr/>
          <p:nvPr/>
        </p:nvSpPr>
        <p:spPr>
          <a:xfrm>
            <a:off x="2699792" y="3861048"/>
            <a:ext cx="1008112" cy="57606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700" b="1" dirty="0" smtClean="0"/>
              <a:t>تقديم اطار نظري </a:t>
            </a:r>
            <a:r>
              <a:rPr lang="ar-DZ" sz="700" b="1" dirty="0" err="1" smtClean="0"/>
              <a:t>لادارة</a:t>
            </a:r>
            <a:r>
              <a:rPr lang="ar-DZ" sz="700" b="1" dirty="0" smtClean="0"/>
              <a:t> العلاقة مع الزبون و الاتصال التسويقي</a:t>
            </a:r>
            <a:endParaRPr lang="fr-FR" sz="700" b="1" dirty="0"/>
          </a:p>
        </p:txBody>
      </p:sp>
      <p:sp>
        <p:nvSpPr>
          <p:cNvPr id="81" name="Ellipse 80"/>
          <p:cNvSpPr/>
          <p:nvPr/>
        </p:nvSpPr>
        <p:spPr>
          <a:xfrm>
            <a:off x="1691680" y="3933056"/>
            <a:ext cx="1008112" cy="4320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700" b="1" dirty="0" smtClean="0"/>
              <a:t>التعرف على الفائدة التي تقدمها ادارة العلاقة مع الزبون</a:t>
            </a:r>
            <a:endParaRPr lang="fr-FR" sz="1050" b="1" dirty="0"/>
          </a:p>
        </p:txBody>
      </p:sp>
      <p:sp>
        <p:nvSpPr>
          <p:cNvPr id="82" name="Ellipse 81"/>
          <p:cNvSpPr/>
          <p:nvPr/>
        </p:nvSpPr>
        <p:spPr>
          <a:xfrm>
            <a:off x="611560" y="3861048"/>
            <a:ext cx="1080120" cy="57606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700" b="1" dirty="0" smtClean="0"/>
              <a:t>التوصل إلى بعض التوصيات و الاقتراحات  التي تساهم في تنمية العلاقة مع الزبون</a:t>
            </a:r>
            <a:endParaRPr lang="fr-FR" sz="700" b="1" dirty="0"/>
          </a:p>
        </p:txBody>
      </p:sp>
      <p:cxnSp>
        <p:nvCxnSpPr>
          <p:cNvPr id="83" name="Connecteur droit avec flèche 82"/>
          <p:cNvCxnSpPr>
            <a:stCxn id="79" idx="2"/>
            <a:endCxn id="80" idx="1"/>
          </p:cNvCxnSpPr>
          <p:nvPr/>
        </p:nvCxnSpPr>
        <p:spPr>
          <a:xfrm>
            <a:off x="2159732" y="3717032"/>
            <a:ext cx="687695" cy="2283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avec flèche 85"/>
          <p:cNvCxnSpPr>
            <a:stCxn id="79" idx="2"/>
            <a:endCxn id="81" idx="0"/>
          </p:cNvCxnSpPr>
          <p:nvPr/>
        </p:nvCxnSpPr>
        <p:spPr>
          <a:xfrm>
            <a:off x="2159732" y="3717032"/>
            <a:ext cx="3600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avec flèche 92"/>
          <p:cNvCxnSpPr>
            <a:stCxn id="79" idx="2"/>
            <a:endCxn id="82" idx="7"/>
          </p:cNvCxnSpPr>
          <p:nvPr/>
        </p:nvCxnSpPr>
        <p:spPr>
          <a:xfrm flipH="1">
            <a:off x="1533500" y="3717032"/>
            <a:ext cx="626232" cy="2283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tangle à coins arrondis 96"/>
          <p:cNvSpPr/>
          <p:nvPr/>
        </p:nvSpPr>
        <p:spPr>
          <a:xfrm>
            <a:off x="142844" y="4429132"/>
            <a:ext cx="4248472" cy="10789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1100" b="1" dirty="0" smtClean="0">
                <a:solidFill>
                  <a:schemeClr val="tx1"/>
                </a:solidFill>
              </a:rPr>
              <a:t>منهجية الدراسة و الادوات المستخدمة</a:t>
            </a:r>
            <a:r>
              <a:rPr lang="ar-DZ" sz="1100" b="1" dirty="0" smtClean="0">
                <a:solidFill>
                  <a:schemeClr val="tx1"/>
                </a:solidFill>
                <a:cs typeface="Traditional Arabic" pitchFamily="2" charset="-78"/>
              </a:rPr>
              <a:t> </a:t>
            </a:r>
            <a:r>
              <a:rPr lang="ar-DZ" sz="1100" dirty="0" smtClean="0">
                <a:cs typeface="Traditional Arabic" pitchFamily="2" charset="-78"/>
              </a:rPr>
              <a:t>: </a:t>
            </a:r>
            <a:r>
              <a:rPr lang="ar-DZ" sz="1100" dirty="0" smtClean="0">
                <a:cs typeface="Traditional Arabic" pitchFamily="2" charset="-78"/>
              </a:rPr>
              <a:t>بغية الوصول </a:t>
            </a:r>
            <a:r>
              <a:rPr lang="ar-DZ" sz="1100" dirty="0" smtClean="0">
                <a:cs typeface="Traditional Arabic" pitchFamily="2" charset="-78"/>
              </a:rPr>
              <a:t>إلى الأهداف المرجوة وللإجابة على إشكالية البحث المطروحة سنعتمد على </a:t>
            </a:r>
            <a:r>
              <a:rPr lang="ar-SA" sz="1100" dirty="0" smtClean="0">
                <a:latin typeface="Traditional Arabic" pitchFamily="18" charset="-78"/>
                <a:cs typeface="Traditional Arabic" pitchFamily="18" charset="-78"/>
              </a:rPr>
              <a:t>المنهج الوصفي في </a:t>
            </a:r>
            <a:r>
              <a:rPr lang="ar-DZ" sz="1100" dirty="0" smtClean="0">
                <a:latin typeface="Traditional Arabic" pitchFamily="18" charset="-78"/>
                <a:cs typeface="Traditional Arabic" pitchFamily="18" charset="-78"/>
              </a:rPr>
              <a:t>الجزء</a:t>
            </a:r>
            <a:r>
              <a:rPr lang="ar-SA" sz="1100" dirty="0" smtClean="0">
                <a:latin typeface="Traditional Arabic" pitchFamily="18" charset="-78"/>
                <a:cs typeface="Traditional Arabic" pitchFamily="18" charset="-78"/>
              </a:rPr>
              <a:t> النظري </a:t>
            </a:r>
            <a:r>
              <a:rPr lang="ar-DZ" sz="1100" dirty="0" smtClean="0">
                <a:latin typeface="Traditional Arabic" pitchFamily="18" charset="-78"/>
                <a:cs typeface="Traditional Arabic" pitchFamily="18" charset="-78"/>
              </a:rPr>
              <a:t>,وذلك لوصف وتفسير وتحليل متغيرات الدراسة والوقوف عليها </a:t>
            </a:r>
            <a:r>
              <a:rPr lang="ar-DZ" sz="1100" dirty="0" smtClean="0">
                <a:cs typeface="Traditional Arabic" pitchFamily="2" charset="-78"/>
              </a:rPr>
              <a:t>وهذا باستخلاص الجانب النظري لأهم الدارسات </a:t>
            </a:r>
            <a:r>
              <a:rPr lang="ar-DZ" sz="1100" dirty="0" err="1" smtClean="0">
                <a:cs typeface="Traditional Arabic" pitchFamily="2" charset="-78"/>
              </a:rPr>
              <a:t>والأطروحات</a:t>
            </a:r>
            <a:r>
              <a:rPr lang="ar-DZ" sz="1100" dirty="0" smtClean="0">
                <a:cs typeface="Traditional Arabic" pitchFamily="2" charset="-78"/>
              </a:rPr>
              <a:t> والمقالات العلمية التي تناولت </a:t>
            </a:r>
            <a:r>
              <a:rPr lang="ar-DZ" sz="1100" dirty="0" err="1" smtClean="0">
                <a:cs typeface="Traditional Arabic" pitchFamily="2" charset="-78"/>
              </a:rPr>
              <a:t>الموضوع .</a:t>
            </a:r>
            <a:endParaRPr lang="fr-FR" sz="1100" dirty="0" smtClean="0">
              <a:cs typeface="Traditional Arabic" pitchFamily="2" charset="-78"/>
            </a:endParaRPr>
          </a:p>
          <a:p>
            <a:pPr algn="ctr" rtl="1"/>
            <a:r>
              <a:rPr lang="ar-DZ" sz="1100" dirty="0" smtClean="0">
                <a:cs typeface="Traditional Arabic" pitchFamily="2" charset="-78"/>
              </a:rPr>
              <a:t>  وكما </a:t>
            </a:r>
            <a:r>
              <a:rPr lang="ar-DZ" sz="1100" dirty="0" err="1" smtClean="0">
                <a:cs typeface="Traditional Arabic" pitchFamily="2" charset="-78"/>
              </a:rPr>
              <a:t>ساعتمد</a:t>
            </a:r>
            <a:r>
              <a:rPr lang="ar-DZ" sz="1100" dirty="0" smtClean="0">
                <a:cs typeface="Traditional Arabic" pitchFamily="2" charset="-78"/>
              </a:rPr>
              <a:t> على أسلوب دراسة حالة في الجانب التطبيقي في دراسة حالة مؤسسة </a:t>
            </a:r>
            <a:r>
              <a:rPr lang="ar-DZ" sz="1100" dirty="0" err="1" smtClean="0">
                <a:cs typeface="Traditional Arabic" pitchFamily="2" charset="-78"/>
              </a:rPr>
              <a:t>موبيليس</a:t>
            </a:r>
            <a:r>
              <a:rPr lang="ar-DZ" sz="1100" smtClean="0">
                <a:cs typeface="Traditional Arabic" pitchFamily="2" charset="-78"/>
              </a:rPr>
              <a:t> للاتصلات</a:t>
            </a:r>
            <a:r>
              <a:rPr lang="ar-DZ" sz="1100" dirty="0" smtClean="0">
                <a:cs typeface="Traditional Arabic" pitchFamily="2" charset="-78"/>
              </a:rPr>
              <a:t> </a:t>
            </a:r>
            <a:r>
              <a:rPr lang="ar-DZ" sz="1100" dirty="0" smtClean="0">
                <a:cs typeface="Traditional Arabic" pitchFamily="2" charset="-78"/>
              </a:rPr>
              <a:t>مستعينة  بالجانب النظري للقيام بالتحليل ، والبيانات مأخوذة من تقارير المؤسسة</a:t>
            </a:r>
            <a:r>
              <a:rPr lang="ar-DZ" sz="1100" dirty="0" smtClean="0">
                <a:cs typeface="Traditional Arabic" pitchFamily="2" charset="-78"/>
              </a:rPr>
              <a:t>.</a:t>
            </a:r>
            <a:endParaRPr lang="fr-FR" sz="700" b="1" dirty="0"/>
          </a:p>
        </p:txBody>
      </p:sp>
      <p:sp>
        <p:nvSpPr>
          <p:cNvPr id="184" name="Rectangle à coins arrondis 183"/>
          <p:cNvSpPr/>
          <p:nvPr/>
        </p:nvSpPr>
        <p:spPr>
          <a:xfrm>
            <a:off x="179512" y="5589240"/>
            <a:ext cx="4176464" cy="1152128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900" b="1" dirty="0" err="1" smtClean="0">
                <a:solidFill>
                  <a:schemeClr val="tx1"/>
                </a:solidFill>
              </a:rPr>
              <a:t>ذنايب</a:t>
            </a:r>
            <a:r>
              <a:rPr lang="ar-SA" sz="900" b="1" dirty="0" smtClean="0">
                <a:solidFill>
                  <a:schemeClr val="tx1"/>
                </a:solidFill>
              </a:rPr>
              <a:t> </a:t>
            </a:r>
            <a:r>
              <a:rPr lang="ar-SA" sz="900" b="1" dirty="0" err="1">
                <a:solidFill>
                  <a:schemeClr val="tx1"/>
                </a:solidFill>
              </a:rPr>
              <a:t>مصعب,</a:t>
            </a:r>
            <a:r>
              <a:rPr lang="ar-SA" sz="900" b="1" dirty="0">
                <a:solidFill>
                  <a:schemeClr val="tx1"/>
                </a:solidFill>
              </a:rPr>
              <a:t> </a:t>
            </a:r>
            <a:r>
              <a:rPr lang="ar-DZ" sz="900" b="1" dirty="0">
                <a:solidFill>
                  <a:schemeClr val="tx1"/>
                </a:solidFill>
              </a:rPr>
              <a:t>دور ادارة العلاقة مع الزبون في تنمية الرأس مال الفكري,دراسة تحليلية-نجمة للاتصالات-,</a:t>
            </a:r>
            <a:r>
              <a:rPr lang="ar-DZ" sz="900" b="1" dirty="0" err="1">
                <a:solidFill>
                  <a:schemeClr val="tx1"/>
                </a:solidFill>
              </a:rPr>
              <a:t>مدكرة</a:t>
            </a:r>
            <a:r>
              <a:rPr lang="ar-DZ" sz="900" b="1" dirty="0">
                <a:solidFill>
                  <a:schemeClr val="tx1"/>
                </a:solidFill>
              </a:rPr>
              <a:t> مقدمة لنيل شهادة </a:t>
            </a:r>
            <a:r>
              <a:rPr lang="ar-DZ" sz="900" b="1" dirty="0" err="1">
                <a:solidFill>
                  <a:schemeClr val="tx1"/>
                </a:solidFill>
              </a:rPr>
              <a:t>ماستر</a:t>
            </a:r>
            <a:r>
              <a:rPr lang="ar-DZ" sz="900" b="1" dirty="0">
                <a:solidFill>
                  <a:schemeClr val="tx1"/>
                </a:solidFill>
              </a:rPr>
              <a:t> أكاديمي,جامعة </a:t>
            </a:r>
            <a:r>
              <a:rPr lang="ar-DZ" sz="900" b="1" dirty="0" err="1">
                <a:solidFill>
                  <a:schemeClr val="tx1"/>
                </a:solidFill>
              </a:rPr>
              <a:t>منتوري</a:t>
            </a:r>
            <a:r>
              <a:rPr lang="ar-DZ" sz="900" b="1" dirty="0">
                <a:solidFill>
                  <a:schemeClr val="tx1"/>
                </a:solidFill>
              </a:rPr>
              <a:t> </a:t>
            </a:r>
            <a:r>
              <a:rPr lang="ar-DZ" sz="900" b="1" dirty="0" err="1" smtClean="0">
                <a:solidFill>
                  <a:schemeClr val="tx1"/>
                </a:solidFill>
              </a:rPr>
              <a:t>قسنطينة</a:t>
            </a:r>
            <a:r>
              <a:rPr lang="ar-DZ" sz="900" b="1" dirty="0" smtClean="0">
                <a:solidFill>
                  <a:schemeClr val="tx1"/>
                </a:solidFill>
              </a:rPr>
              <a:t>,2010.</a:t>
            </a:r>
            <a:r>
              <a:rPr lang="ar-SA" sz="900" b="1" dirty="0" smtClean="0">
                <a:solidFill>
                  <a:schemeClr val="tx1"/>
                </a:solidFill>
              </a:rPr>
              <a:t> </a:t>
            </a:r>
            <a:endParaRPr lang="ar-DZ" sz="900" b="1" dirty="0" smtClean="0">
              <a:solidFill>
                <a:schemeClr val="tx1"/>
              </a:solidFill>
            </a:endParaRPr>
          </a:p>
          <a:p>
            <a:pPr algn="ctr" rtl="1"/>
            <a:r>
              <a:rPr lang="ar-SA" sz="900" b="1" dirty="0" smtClean="0">
                <a:solidFill>
                  <a:schemeClr val="tx1"/>
                </a:solidFill>
              </a:rPr>
              <a:t>يوسف </a:t>
            </a:r>
            <a:r>
              <a:rPr lang="ar-SA" sz="900" b="1" dirty="0" err="1">
                <a:solidFill>
                  <a:schemeClr val="tx1"/>
                </a:solidFill>
              </a:rPr>
              <a:t>حجيم</a:t>
            </a:r>
            <a:r>
              <a:rPr lang="ar-SA" sz="900" b="1" dirty="0">
                <a:solidFill>
                  <a:schemeClr val="tx1"/>
                </a:solidFill>
              </a:rPr>
              <a:t> سلطان الطائي و آخرون,إدارة علاقات الزبون,الطبعة </a:t>
            </a:r>
            <a:r>
              <a:rPr lang="ar-SA" sz="900" b="1" dirty="0" smtClean="0">
                <a:solidFill>
                  <a:schemeClr val="tx1"/>
                </a:solidFill>
              </a:rPr>
              <a:t>الاولى,مؤسسة </a:t>
            </a:r>
            <a:r>
              <a:rPr lang="ar-SA" sz="900" b="1" dirty="0" err="1">
                <a:solidFill>
                  <a:schemeClr val="tx1"/>
                </a:solidFill>
              </a:rPr>
              <a:t>الوارق</a:t>
            </a:r>
            <a:r>
              <a:rPr lang="ar-SA" sz="900" b="1" dirty="0">
                <a:solidFill>
                  <a:schemeClr val="tx1"/>
                </a:solidFill>
              </a:rPr>
              <a:t> للنشر و </a:t>
            </a:r>
            <a:r>
              <a:rPr lang="ar-SA" sz="900" b="1" dirty="0" err="1">
                <a:solidFill>
                  <a:schemeClr val="tx1"/>
                </a:solidFill>
              </a:rPr>
              <a:t>التوزيع,عمان </a:t>
            </a:r>
            <a:r>
              <a:rPr lang="ar-SA" sz="900" b="1" dirty="0" err="1" smtClean="0">
                <a:solidFill>
                  <a:schemeClr val="tx1"/>
                </a:solidFill>
              </a:rPr>
              <a:t>,</a:t>
            </a:r>
            <a:r>
              <a:rPr lang="ar-DZ" sz="900" b="1" dirty="0" smtClean="0">
                <a:solidFill>
                  <a:schemeClr val="tx1"/>
                </a:solidFill>
              </a:rPr>
              <a:t>2009.</a:t>
            </a:r>
          </a:p>
          <a:p>
            <a:pPr algn="ctr" rtl="1"/>
            <a:r>
              <a:rPr lang="ar-DZ" sz="9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فؤاد </a:t>
            </a:r>
            <a:r>
              <a:rPr lang="ar-DZ" sz="9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بوجنانة</a:t>
            </a:r>
            <a:r>
              <a:rPr lang="ar-DZ" sz="9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,تقييم واقع الاتصال التسويقي في المؤسسة الاقتصادية الخدمية,</a:t>
            </a:r>
            <a:r>
              <a:rPr lang="ar-DZ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دراسة حالة مؤسسة اتصالات الجزائر للهاتف </a:t>
            </a:r>
            <a:r>
              <a:rPr lang="ar-DZ" sz="8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النقال </a:t>
            </a:r>
            <a:r>
              <a:rPr lang="ar-DZ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ar-DZ" sz="8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موبيليس</a:t>
            </a:r>
            <a:r>
              <a:rPr lang="ar-DZ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ar-DZ" sz="9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مذكرة مقدمة لاستكمال متطلبات نيل شهادة الماجستير,جامعة قاصدي </a:t>
            </a:r>
            <a:r>
              <a:rPr lang="ar-DZ" sz="9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مرباح</a:t>
            </a:r>
            <a:r>
              <a:rPr lang="ar-DZ" sz="9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ورقلة,2008/2009.</a:t>
            </a:r>
          </a:p>
          <a:p>
            <a:pPr algn="ctr" rtl="1"/>
            <a:r>
              <a:rPr lang="fr-FR" sz="900" b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madjdamri@gmail.com</a:t>
            </a:r>
            <a:endParaRPr lang="fr-FR" sz="900" b="1" u="sng" dirty="0">
              <a:solidFill>
                <a:schemeClr val="tx1"/>
              </a:solidFill>
            </a:endParaRPr>
          </a:p>
        </p:txBody>
      </p:sp>
      <p:pic>
        <p:nvPicPr>
          <p:cNvPr id="58" name="Image 57"/>
          <p:cNvPicPr/>
          <p:nvPr/>
        </p:nvPicPr>
        <p:blipFill>
          <a:blip r:embed="rId3" cstate="print"/>
          <a:srcRect t="26418" r="84167"/>
          <a:stretch>
            <a:fillRect/>
          </a:stretch>
        </p:blipFill>
        <p:spPr bwMode="auto">
          <a:xfrm>
            <a:off x="611560" y="188640"/>
            <a:ext cx="122413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Image 58"/>
          <p:cNvPicPr/>
          <p:nvPr/>
        </p:nvPicPr>
        <p:blipFill>
          <a:blip r:embed="rId3" cstate="print"/>
          <a:srcRect t="26418" r="84167"/>
          <a:stretch>
            <a:fillRect/>
          </a:stretch>
        </p:blipFill>
        <p:spPr bwMode="auto">
          <a:xfrm>
            <a:off x="6948264" y="260648"/>
            <a:ext cx="122413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9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8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  <p:bldP spid="5" grpId="0" build="p" animBg="1"/>
      <p:bldP spid="32" grpId="0" build="allAtOnce" animBg="1"/>
      <p:bldP spid="97" grpId="0" build="p" animBg="1"/>
      <p:bldP spid="184" grpId="0" build="allAtOnce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390</Words>
  <Application>Microsoft Office PowerPoint</Application>
  <PresentationFormat>Affichage à l'écran (4:3)</PresentationFormat>
  <Paragraphs>32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 كلية العلوم الاقتصادية و التجارية و علوم التسيير جامعة قاصدي مرباح –ورقلة  ادارة العلاقة مع الزبون و دورها في تفعيل الاتصال التسويقي للمؤسسة الخدمية من إعداد الطالبة :عماري سعدية تحت إشراف الاستاذة:صالحي سميرة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إدارة العلاقة مع الزبون و دورها في تفعيل  الاتصال التسويقي للمؤسسة الخدمية من إعداد الطالبة :عماري سعدية تحت اشراف الاستادة:صالحي سميرة كلية العلوم الاقتصادية و التجارية و علوم التسيير جامعة قاصدي مرباح -ورقلة</dc:title>
  <dc:creator>giga sys</dc:creator>
  <cp:lastModifiedBy>serveur</cp:lastModifiedBy>
  <cp:revision>42</cp:revision>
  <dcterms:created xsi:type="dcterms:W3CDTF">2015-02-22T16:08:51Z</dcterms:created>
  <dcterms:modified xsi:type="dcterms:W3CDTF">2015-03-05T08:42:26Z</dcterms:modified>
</cp:coreProperties>
</file>