
<file path=[Content_Types].xml><?xml version="1.0" encoding="utf-8"?>
<Types xmlns="http://schemas.openxmlformats.org/package/2006/content-types">
  <Override PartName="/ppt/slideMasters/slideMaster2.xml" ContentType="application/vnd.openxmlformats-officedocument.presentationml.slideMaster+xml"/>
  <Default Extension="png" ContentType="image/png"/>
  <Default Extension="bin" ContentType="application/vnd.openxmlformats-officedocument.oleObject"/>
  <Override PartName="/ppt/theme/theme4.xml" ContentType="application/vnd.openxmlformats-officedocument.them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50" r:id="rId1"/>
    <p:sldMasterId id="2147483653" r:id="rId2"/>
  </p:sldMasterIdLst>
  <p:notesMasterIdLst>
    <p:notesMasterId r:id="rId4"/>
  </p:notesMasterIdLst>
  <p:handoutMasterIdLst>
    <p:handoutMasterId r:id="rId5"/>
  </p:handoutMasterIdLst>
  <p:sldIdLst>
    <p:sldId id="256" r:id="rId3"/>
  </p:sldIdLst>
  <p:sldSz cx="30275213" cy="42803763"/>
  <p:notesSz cx="6858000" cy="9144000"/>
  <p:defaultText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316">
          <p15:clr>
            <a:srgbClr val="A4A3A4"/>
          </p15:clr>
        </p15:guide>
        <p15:guide id="2" orient="horz" pos="375">
          <p15:clr>
            <a:srgbClr val="A4A3A4"/>
          </p15:clr>
        </p15:guide>
        <p15:guide id="3" orient="horz" pos="26214">
          <p15:clr>
            <a:srgbClr val="A4A3A4"/>
          </p15:clr>
        </p15:guide>
        <p15:guide id="4" orient="horz">
          <p15:clr>
            <a:srgbClr val="A4A3A4"/>
          </p15:clr>
        </p15:guide>
        <p15:guide id="5" pos="401">
          <p15:clr>
            <a:srgbClr val="A4A3A4"/>
          </p15:clr>
        </p15:guide>
        <p15:guide id="6" pos="18672">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5FA"/>
    <a:srgbClr val="CDD2DE"/>
    <a:srgbClr val="E3E9E5"/>
    <a:srgbClr val="EAEAEA"/>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0705" autoAdjust="0"/>
    <p:restoredTop sz="99642" autoAdjust="0"/>
  </p:normalViewPr>
  <p:slideViewPr>
    <p:cSldViewPr snapToGrid="0" snapToObjects="1" showGuides="1">
      <p:cViewPr>
        <p:scale>
          <a:sx n="30" d="100"/>
          <a:sy n="30" d="100"/>
        </p:scale>
        <p:origin x="96" y="108"/>
      </p:cViewPr>
      <p:guideLst>
        <p:guide orient="horz" pos="4316"/>
        <p:guide orient="horz" pos="375"/>
        <p:guide orient="horz" pos="26214"/>
        <p:guide orient="horz"/>
        <p:guide pos="401"/>
        <p:guide pos="18672"/>
      </p:guideLst>
    </p:cSldViewPr>
  </p:slideViewPr>
  <p:outlineViewPr>
    <p:cViewPr>
      <p:scale>
        <a:sx n="33" d="100"/>
        <a:sy n="33" d="100"/>
      </p:scale>
      <p:origin x="24"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58C5BC-9A70-462C-B28D-9600239EAC64}" type="datetimeFigureOut">
              <a:rPr lang="en-US" smtClean="0"/>
              <a:pPr/>
              <a:t>2/24/2015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C131B7-05CA-4AEE-9267-6D0ED4DC84F3}" type="slidenum">
              <a:rPr lang="en-US" smtClean="0"/>
              <a:pPr/>
              <a:t>‹N°›</a:t>
            </a:fld>
            <a:endParaRPr lang="en-US"/>
          </a:p>
        </p:txBody>
      </p:sp>
    </p:spTree>
    <p:extLst>
      <p:ext uri="{BB962C8B-B14F-4D97-AF65-F5344CB8AC3E}">
        <p14:creationId xmlns:p14="http://schemas.microsoft.com/office/powerpoint/2010/main" xmlns=""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CC2317-6751-4CD4-9995-8782DD78E936}" type="datetimeFigureOut">
              <a:rPr lang="en-US" smtClean="0"/>
              <a:pPr/>
              <a:t>2/24/2015</a:t>
            </a:fld>
            <a:endParaRPr lang="en-US" dirty="0"/>
          </a:p>
        </p:txBody>
      </p:sp>
      <p:sp>
        <p:nvSpPr>
          <p:cNvPr id="4" name="Slide Image Placeholder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1A87D-CAF7-4BDC-A0D3-C0DBEDE81619}" type="slidenum">
              <a:rPr lang="en-US" smtClean="0"/>
              <a:pPr/>
              <a:t>‹N°›</a:t>
            </a:fld>
            <a:endParaRPr lang="en-US" dirty="0"/>
          </a:p>
        </p:txBody>
      </p:sp>
    </p:spTree>
    <p:extLst>
      <p:ext uri="{BB962C8B-B14F-4D97-AF65-F5344CB8AC3E}">
        <p14:creationId xmlns:p14="http://schemas.microsoft.com/office/powerpoint/2010/main" xmlns="" val="3109100856"/>
      </p:ext>
    </p:extLst>
  </p:cSld>
  <p:clrMap bg1="lt1" tx1="dk1" bg2="lt2" tx2="dk2" accent1="accent1" accent2="accent2" accent3="accent3" accent4="accent4" accent5="accent5" accent6="accent6" hlink="hlink" folHlink="folHlink"/>
  <p:notesStyle>
    <a:lvl1pPr marL="0" algn="l" defTabSz="4298410" rtl="0" eaLnBrk="1" latinLnBrk="0" hangingPunct="1">
      <a:defRPr sz="5800" kern="1200">
        <a:solidFill>
          <a:schemeClr val="tx1"/>
        </a:solidFill>
        <a:latin typeface="+mn-lt"/>
        <a:ea typeface="+mn-ea"/>
        <a:cs typeface="+mn-cs"/>
      </a:defRPr>
    </a:lvl1pPr>
    <a:lvl2pPr marL="2149205" algn="l" defTabSz="4298410" rtl="0" eaLnBrk="1" latinLnBrk="0" hangingPunct="1">
      <a:defRPr sz="5800" kern="1200">
        <a:solidFill>
          <a:schemeClr val="tx1"/>
        </a:solidFill>
        <a:latin typeface="+mn-lt"/>
        <a:ea typeface="+mn-ea"/>
        <a:cs typeface="+mn-cs"/>
      </a:defRPr>
    </a:lvl2pPr>
    <a:lvl3pPr marL="4298410" algn="l" defTabSz="4298410" rtl="0" eaLnBrk="1" latinLnBrk="0" hangingPunct="1">
      <a:defRPr sz="5800" kern="1200">
        <a:solidFill>
          <a:schemeClr val="tx1"/>
        </a:solidFill>
        <a:latin typeface="+mn-lt"/>
        <a:ea typeface="+mn-ea"/>
        <a:cs typeface="+mn-cs"/>
      </a:defRPr>
    </a:lvl3pPr>
    <a:lvl4pPr marL="6447613" algn="l" defTabSz="4298410" rtl="0" eaLnBrk="1" latinLnBrk="0" hangingPunct="1">
      <a:defRPr sz="5800" kern="1200">
        <a:solidFill>
          <a:schemeClr val="tx1"/>
        </a:solidFill>
        <a:latin typeface="+mn-lt"/>
        <a:ea typeface="+mn-ea"/>
        <a:cs typeface="+mn-cs"/>
      </a:defRPr>
    </a:lvl4pPr>
    <a:lvl5pPr marL="8596817" algn="l" defTabSz="4298410" rtl="0" eaLnBrk="1" latinLnBrk="0" hangingPunct="1">
      <a:defRPr sz="5800" kern="1200">
        <a:solidFill>
          <a:schemeClr val="tx1"/>
        </a:solidFill>
        <a:latin typeface="+mn-lt"/>
        <a:ea typeface="+mn-ea"/>
        <a:cs typeface="+mn-cs"/>
      </a:defRPr>
    </a:lvl5pPr>
    <a:lvl6pPr marL="10746023" algn="l" defTabSz="4298410" rtl="0" eaLnBrk="1" latinLnBrk="0" hangingPunct="1">
      <a:defRPr sz="5800" kern="1200">
        <a:solidFill>
          <a:schemeClr val="tx1"/>
        </a:solidFill>
        <a:latin typeface="+mn-lt"/>
        <a:ea typeface="+mn-ea"/>
        <a:cs typeface="+mn-cs"/>
      </a:defRPr>
    </a:lvl6pPr>
    <a:lvl7pPr marL="12895229" algn="l" defTabSz="4298410" rtl="0" eaLnBrk="1" latinLnBrk="0" hangingPunct="1">
      <a:defRPr sz="5800" kern="1200">
        <a:solidFill>
          <a:schemeClr val="tx1"/>
        </a:solidFill>
        <a:latin typeface="+mn-lt"/>
        <a:ea typeface="+mn-ea"/>
        <a:cs typeface="+mn-cs"/>
      </a:defRPr>
    </a:lvl7pPr>
    <a:lvl8pPr marL="15044432" algn="l" defTabSz="4298410" rtl="0" eaLnBrk="1" latinLnBrk="0" hangingPunct="1">
      <a:defRPr sz="5800" kern="1200">
        <a:solidFill>
          <a:schemeClr val="tx1"/>
        </a:solidFill>
        <a:latin typeface="+mn-lt"/>
        <a:ea typeface="+mn-ea"/>
        <a:cs typeface="+mn-cs"/>
      </a:defRPr>
    </a:lvl8pPr>
    <a:lvl9pPr marL="17193637" algn="l" defTabSz="4298410" rtl="0" eaLnBrk="1" latinLnBrk="0" hangingPunct="1">
      <a:defRPr sz="5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p14="http://schemas.microsoft.com/office/powerpoint/2010/main" xmlns="" val="807660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585962"/>
            <a:ext cx="14299153"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636213" y="6847036"/>
            <a:ext cx="1428786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636211" y="18480518"/>
            <a:ext cx="1429135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15353328" y="6847036"/>
            <a:ext cx="14287682"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15353328" y="7585962"/>
            <a:ext cx="1428768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15353329" y="18503095"/>
            <a:ext cx="1428375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15347853" y="19296378"/>
            <a:ext cx="1428923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15364404" y="33390901"/>
            <a:ext cx="14276605"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15353329" y="34204184"/>
            <a:ext cx="14283756"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623691" y="19275662"/>
            <a:ext cx="1430038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4090899" y="4110875"/>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4090899" y="2558463"/>
            <a:ext cx="22093415" cy="1262156"/>
          </a:xfrm>
          <a:prstGeom prst="rect">
            <a:avLst/>
          </a:prstGeom>
        </p:spPr>
        <p:txBody>
          <a:bodyPr lIns="77349" tIns="38675" rIns="77349" bIns="38675" anchor="t" anchorCtr="1">
            <a:no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4090899" y="492940"/>
            <a:ext cx="22093415" cy="1775267"/>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880953"/>
            <a:ext cx="6936975"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636213" y="7087666"/>
            <a:ext cx="6931501" cy="783016"/>
          </a:xfrm>
          <a:prstGeom prst="rect">
            <a:avLst/>
          </a:prstGeom>
          <a:noFill/>
        </p:spPr>
        <p:txBody>
          <a:bodyPr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622594" y="19232053"/>
            <a:ext cx="6938069"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636211" y="18480518"/>
            <a:ext cx="6932594"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7992578" y="7870631"/>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7992580" y="7087666"/>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7992580" y="28196756"/>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7992580" y="27403473"/>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22710790" y="7087666"/>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22710790" y="7880953"/>
            <a:ext cx="6930218"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22706864" y="18558829"/>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22751309" y="19352112"/>
            <a:ext cx="687992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22710790" y="34002453"/>
            <a:ext cx="6930218" cy="783016"/>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22697538" y="34864438"/>
            <a:ext cx="693369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4101963" y="3796231"/>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4101963" y="2197726"/>
            <a:ext cx="22093415" cy="1376139"/>
          </a:xfrm>
          <a:prstGeom prst="rect">
            <a:avLst/>
          </a:prstGeom>
        </p:spPr>
        <p:txBody>
          <a:bodyPr lIns="77349" tIns="38675" rIns="77349" bIns="38675" anchor="t" anchorCtr="1">
            <a:norm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4090899" y="355780"/>
            <a:ext cx="22093415" cy="1692719"/>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oleObject" Target="../embeddings/oleObject4.bin"/><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3.bin"/><Relationship Id="rId4" Type="http://schemas.openxmlformats.org/officeDocument/2006/relationships/image" Target="../media/image5.png"/><Relationship Id="rId9" Type="http://schemas.openxmlformats.org/officeDocument/2006/relationships/oleObject" Target="../embeddings/oleObject2.bin"/><Relationship Id="rId14" Type="http://schemas.openxmlformats.org/officeDocument/2006/relationships/image" Target="../media/image10.jpeg"/></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oleObject" Target="../embeddings/oleObject8.bin"/><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7.bin"/><Relationship Id="rId4" Type="http://schemas.openxmlformats.org/officeDocument/2006/relationships/image" Target="../media/image5.png"/><Relationship Id="rId9" Type="http://schemas.openxmlformats.org/officeDocument/2006/relationships/oleObject" Target="../embeddings/oleObject6.bin"/><Relationship Id="rId14" Type="http://schemas.openxmlformats.org/officeDocument/2006/relationships/image" Target="../media/image10.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1"/>
            <a:ext cx="30275213" cy="544068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42545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538296" y="41989161"/>
            <a:ext cx="2234591"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634515"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21" name="Rectangle 33"/>
          <p:cNvSpPr>
            <a:spLocks noChangeArrowheads="1"/>
          </p:cNvSpPr>
          <p:nvPr userDrawn="1"/>
        </p:nvSpPr>
        <p:spPr bwMode="auto">
          <a:xfrm>
            <a:off x="15349546"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grpSp>
        <p:nvGrpSpPr>
          <p:cNvPr id="23" name="Group 22"/>
          <p:cNvGrpSpPr/>
          <p:nvPr userDrawn="1"/>
        </p:nvGrpSpPr>
        <p:grpSpPr>
          <a:xfrm>
            <a:off x="-12658121" y="-48127"/>
            <a:ext cx="12259293" cy="42851889"/>
            <a:chOff x="-11225189" y="-1"/>
            <a:chExt cx="11018865" cy="38516022"/>
          </a:xfrm>
        </p:grpSpPr>
        <p:sp>
          <p:nvSpPr>
            <p:cNvPr id="24" name="Rectangle 23"/>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25" name="Straight Connector 24"/>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userDrawn="1"/>
          </p:nvPicPr>
          <p:blipFill>
            <a:blip r:embed="rId4" cstate="print"/>
            <a:stretch>
              <a:fillRect/>
            </a:stretch>
          </p:blipFill>
          <p:spPr>
            <a:xfrm>
              <a:off x="-10479105" y="12472417"/>
              <a:ext cx="1597666" cy="1201935"/>
            </a:xfrm>
            <a:prstGeom prst="rect">
              <a:avLst/>
            </a:prstGeom>
          </p:spPr>
        </p:pic>
        <p:pic>
          <p:nvPicPr>
            <p:cNvPr id="30" name="Picture 29"/>
            <p:cNvPicPr>
              <a:picLocks noChangeAspect="1"/>
            </p:cNvPicPr>
            <p:nvPr userDrawn="1"/>
          </p:nvPicPr>
          <p:blipFill>
            <a:blip r:embed="rId5" cstate="print"/>
            <a:stretch>
              <a:fillRect/>
            </a:stretch>
          </p:blipFill>
          <p:spPr>
            <a:xfrm>
              <a:off x="-10732765" y="19116994"/>
              <a:ext cx="9986808" cy="1053596"/>
            </a:xfrm>
            <a:prstGeom prst="rect">
              <a:avLst/>
            </a:prstGeom>
          </p:spPr>
        </p:pic>
        <p:grpSp>
          <p:nvGrpSpPr>
            <p:cNvPr id="32" name="Group 31"/>
            <p:cNvGrpSpPr/>
            <p:nvPr userDrawn="1"/>
          </p:nvGrpSpPr>
          <p:grpSpPr>
            <a:xfrm>
              <a:off x="-9744993" y="29384977"/>
              <a:ext cx="7531182" cy="2202634"/>
              <a:chOff x="-4470427" y="13701622"/>
              <a:chExt cx="3470785" cy="1011982"/>
            </a:xfrm>
          </p:grpSpPr>
          <p:grpSp>
            <p:nvGrpSpPr>
              <p:cNvPr id="46" name="Group 45"/>
              <p:cNvGrpSpPr/>
              <p:nvPr userDrawn="1"/>
            </p:nvGrpSpPr>
            <p:grpSpPr>
              <a:xfrm>
                <a:off x="-2783495" y="13745853"/>
                <a:ext cx="624431" cy="898924"/>
                <a:chOff x="-3958697" y="14964973"/>
                <a:chExt cx="779338" cy="1288152"/>
              </a:xfrm>
            </p:grpSpPr>
            <p:pic>
              <p:nvPicPr>
                <p:cNvPr id="52" name="Picture 51"/>
                <p:cNvPicPr>
                  <a:picLocks noChangeAspect="1"/>
                </p:cNvPicPr>
                <p:nvPr userDrawn="1"/>
              </p:nvPicPr>
              <p:blipFill>
                <a:blip r:embed="rId6" cstate="print"/>
                <a:stretch>
                  <a:fillRect/>
                </a:stretch>
              </p:blipFill>
              <p:spPr>
                <a:xfrm>
                  <a:off x="-3948160" y="14964973"/>
                  <a:ext cx="768801" cy="1090857"/>
                </a:xfrm>
                <a:prstGeom prst="rect">
                  <a:avLst/>
                </a:prstGeom>
              </p:spPr>
            </p:pic>
            <p:sp>
              <p:nvSpPr>
                <p:cNvPr id="53" name="TextBox 52"/>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47" name="Group 46"/>
              <p:cNvGrpSpPr/>
              <p:nvPr userDrawn="1"/>
            </p:nvGrpSpPr>
            <p:grpSpPr>
              <a:xfrm>
                <a:off x="-2033159" y="13745867"/>
                <a:ext cx="1033517" cy="898915"/>
                <a:chOff x="-2921738" y="14889872"/>
                <a:chExt cx="1420279" cy="1235304"/>
              </a:xfrm>
            </p:grpSpPr>
            <p:pic>
              <p:nvPicPr>
                <p:cNvPr id="50" name="Picture 49"/>
                <p:cNvPicPr>
                  <a:picLocks noChangeAspect="1"/>
                </p:cNvPicPr>
                <p:nvPr userDrawn="1"/>
              </p:nvPicPr>
              <p:blipFill>
                <a:blip r:embed="rId6" cstate="print"/>
                <a:stretch>
                  <a:fillRect/>
                </a:stretch>
              </p:blipFill>
              <p:spPr>
                <a:xfrm>
                  <a:off x="-2921738" y="14889872"/>
                  <a:ext cx="1420279" cy="1029694"/>
                </a:xfrm>
                <a:prstGeom prst="rect">
                  <a:avLst/>
                </a:prstGeom>
              </p:spPr>
            </p:pic>
            <p:sp>
              <p:nvSpPr>
                <p:cNvPr id="51" name="TextBox 50"/>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48" name="Picture 47"/>
              <p:cNvPicPr>
                <a:picLocks noChangeAspect="1"/>
              </p:cNvPicPr>
              <p:nvPr userDrawn="1"/>
            </p:nvPicPr>
            <p:blipFill>
              <a:blip r:embed="rId7" cstate="print"/>
              <a:stretch>
                <a:fillRect/>
              </a:stretch>
            </p:blipFill>
            <p:spPr>
              <a:xfrm>
                <a:off x="-4470427" y="13701622"/>
                <a:ext cx="1098742" cy="847761"/>
              </a:xfrm>
              <a:prstGeom prst="rect">
                <a:avLst/>
              </a:prstGeom>
            </p:spPr>
          </p:pic>
          <p:sp>
            <p:nvSpPr>
              <p:cNvPr id="49" name="TextBox 48"/>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37" name="Group 36"/>
            <p:cNvGrpSpPr/>
            <p:nvPr userDrawn="1"/>
          </p:nvGrpSpPr>
          <p:grpSpPr>
            <a:xfrm>
              <a:off x="-10573702" y="34554904"/>
              <a:ext cx="9344084" cy="2526502"/>
              <a:chOff x="-4835604" y="15859915"/>
              <a:chExt cx="4306270" cy="1160780"/>
            </a:xfrm>
          </p:grpSpPr>
          <p:graphicFrame>
            <p:nvGraphicFramePr>
              <p:cNvPr id="38" name="Object 37"/>
              <p:cNvGraphicFramePr>
                <a:graphicFrameLocks noChangeAspect="1"/>
              </p:cNvGraphicFramePr>
              <p:nvPr userDrawn="1">
                <p:extLst>
                  <p:ext uri="{D42A27DB-BD31-4B8C-83A1-F6EECF244321}">
                    <p14:modId xmlns:p14="http://schemas.microsoft.com/office/powerpoint/2010/main" xmlns="" val="4035688387"/>
                  </p:ext>
                </p:extLst>
              </p:nvPr>
            </p:nvGraphicFramePr>
            <p:xfrm>
              <a:off x="-4649322" y="15859915"/>
              <a:ext cx="1828800" cy="1117600"/>
            </p:xfrm>
            <a:graphic>
              <a:graphicData uri="http://schemas.openxmlformats.org/presentationml/2006/ole">
                <p:oleObj spid="_x0000_s1038" name="Image" r:id="rId8" imgW="1828571" imgH="1117460" progId="">
                  <p:embed/>
                </p:oleObj>
              </a:graphicData>
            </a:graphic>
          </p:graphicFrame>
          <p:graphicFrame>
            <p:nvGraphicFramePr>
              <p:cNvPr id="39" name="Object 38"/>
              <p:cNvGraphicFramePr>
                <a:graphicFrameLocks noChangeAspect="1"/>
              </p:cNvGraphicFramePr>
              <p:nvPr userDrawn="1">
                <p:extLst>
                  <p:ext uri="{D42A27DB-BD31-4B8C-83A1-F6EECF244321}">
                    <p14:modId xmlns:p14="http://schemas.microsoft.com/office/powerpoint/2010/main" xmlns="" val="37521511"/>
                  </p:ext>
                </p:extLst>
              </p:nvPr>
            </p:nvGraphicFramePr>
            <p:xfrm>
              <a:off x="-2572617" y="15863608"/>
              <a:ext cx="1828800" cy="1117600"/>
            </p:xfrm>
            <a:graphic>
              <a:graphicData uri="http://schemas.openxmlformats.org/presentationml/2006/ole">
                <p:oleObj spid="_x0000_s1039" name="Image" r:id="rId9" imgW="1828571" imgH="1117460" progId="">
                  <p:embed/>
                </p:oleObj>
              </a:graphicData>
            </a:graphic>
          </p:graphicFrame>
          <p:sp>
            <p:nvSpPr>
              <p:cNvPr id="41" name="TextBox 40"/>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5" name="TextBox 44"/>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54" name="Group 53"/>
          <p:cNvGrpSpPr/>
          <p:nvPr userDrawn="1"/>
        </p:nvGrpSpPr>
        <p:grpSpPr>
          <a:xfrm>
            <a:off x="30676632" y="0"/>
            <a:ext cx="12284832" cy="42803763"/>
            <a:chOff x="44157839" y="-55065"/>
            <a:chExt cx="11062139" cy="38543561"/>
          </a:xfrm>
        </p:grpSpPr>
        <p:sp>
          <p:nvSpPr>
            <p:cNvPr id="55" name="Rectangle 54"/>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56" name="Object 55"/>
            <p:cNvGraphicFramePr>
              <a:graphicFrameLocks noChangeAspect="1"/>
            </p:cNvGraphicFramePr>
            <p:nvPr userDrawn="1">
              <p:extLst>
                <p:ext uri="{D42A27DB-BD31-4B8C-83A1-F6EECF244321}">
                  <p14:modId xmlns:p14="http://schemas.microsoft.com/office/powerpoint/2010/main" xmlns="" val="4191269152"/>
                </p:ext>
              </p:extLst>
            </p:nvPr>
          </p:nvGraphicFramePr>
          <p:xfrm>
            <a:off x="46102925" y="4068480"/>
            <a:ext cx="6955629" cy="2569718"/>
          </p:xfrm>
          <a:graphic>
            <a:graphicData uri="http://schemas.openxmlformats.org/presentationml/2006/ole">
              <p:oleObj spid="_x0000_s1040" name="Image" r:id="rId10" imgW="4571429" imgH="1688889" progId="">
                <p:embed/>
              </p:oleObj>
            </a:graphicData>
          </a:graphic>
        </p:graphicFrame>
        <p:pic>
          <p:nvPicPr>
            <p:cNvPr id="57" name="Picture 56"/>
            <p:cNvPicPr>
              <a:picLocks noChangeAspect="1"/>
            </p:cNvPicPr>
            <p:nvPr userDrawn="1"/>
          </p:nvPicPr>
          <p:blipFill>
            <a:blip r:embed="rId11" cstate="print"/>
            <a:stretch>
              <a:fillRect/>
            </a:stretch>
          </p:blipFill>
          <p:spPr>
            <a:xfrm>
              <a:off x="44487207" y="9829102"/>
              <a:ext cx="2969584" cy="1370577"/>
            </a:xfrm>
            <a:prstGeom prst="rect">
              <a:avLst/>
            </a:prstGeom>
            <a:ln>
              <a:noFill/>
            </a:ln>
          </p:spPr>
        </p:pic>
        <p:graphicFrame>
          <p:nvGraphicFramePr>
            <p:cNvPr id="58" name="Object 57"/>
            <p:cNvGraphicFramePr>
              <a:graphicFrameLocks noChangeAspect="1"/>
            </p:cNvGraphicFramePr>
            <p:nvPr userDrawn="1">
              <p:extLst>
                <p:ext uri="{D42A27DB-BD31-4B8C-83A1-F6EECF244321}">
                  <p14:modId xmlns:p14="http://schemas.microsoft.com/office/powerpoint/2010/main" xmlns="" val="3673021171"/>
                </p:ext>
              </p:extLst>
            </p:nvPr>
          </p:nvGraphicFramePr>
          <p:xfrm>
            <a:off x="44620659" y="15799252"/>
            <a:ext cx="1482266" cy="992162"/>
          </p:xfrm>
          <a:graphic>
            <a:graphicData uri="http://schemas.openxmlformats.org/presentationml/2006/ole">
              <p:oleObj spid="_x0000_s1041" name="Image" r:id="rId12" imgW="1574603" imgH="1053968" progId="">
                <p:embed/>
              </p:oleObj>
            </a:graphicData>
          </a:graphic>
        </p:graphicFrame>
        <p:grpSp>
          <p:nvGrpSpPr>
            <p:cNvPr id="59" name="Group 58"/>
            <p:cNvGrpSpPr/>
            <p:nvPr userDrawn="1"/>
          </p:nvGrpSpPr>
          <p:grpSpPr>
            <a:xfrm>
              <a:off x="44487207" y="35164894"/>
              <a:ext cx="10354213" cy="1265612"/>
              <a:chOff x="44200453" y="33317650"/>
              <a:chExt cx="9771399" cy="1090622"/>
            </a:xfrm>
          </p:grpSpPr>
          <p:sp>
            <p:nvSpPr>
              <p:cNvPr id="61" name="Rounded Rectangle 60"/>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63" name="TextBox 62"/>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60" name="TextBox 59"/>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30275213" cy="516636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8" name="Rectangle 33"/>
          <p:cNvSpPr>
            <a:spLocks noChangeArrowheads="1"/>
          </p:cNvSpPr>
          <p:nvPr/>
        </p:nvSpPr>
        <p:spPr bwMode="auto">
          <a:xfrm>
            <a:off x="630735" y="6002905"/>
            <a:ext cx="29010460" cy="35802745"/>
          </a:xfrm>
          <a:prstGeom prst="roundRect">
            <a:avLst>
              <a:gd name="adj" fmla="val 2277"/>
            </a:avLst>
          </a:prstGeom>
          <a:gradFill flip="none" rotWithShape="1">
            <a:gsLst>
              <a:gs pos="0">
                <a:srgbClr val="CDD2DE"/>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01397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432294" y="41948434"/>
            <a:ext cx="2636977"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grpSp>
        <p:nvGrpSpPr>
          <p:cNvPr id="36" name="Group 35"/>
          <p:cNvGrpSpPr/>
          <p:nvPr userDrawn="1"/>
        </p:nvGrpSpPr>
        <p:grpSpPr>
          <a:xfrm>
            <a:off x="-12658121" y="-48127"/>
            <a:ext cx="12259293" cy="42851889"/>
            <a:chOff x="-11225189" y="-1"/>
            <a:chExt cx="11018865" cy="38516022"/>
          </a:xfrm>
        </p:grpSpPr>
        <p:sp>
          <p:nvSpPr>
            <p:cNvPr id="37" name="Rectangle 36"/>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38" name="Straight Connector 37"/>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39" name="Picture 38"/>
            <p:cNvPicPr>
              <a:picLocks noChangeAspect="1"/>
            </p:cNvPicPr>
            <p:nvPr userDrawn="1"/>
          </p:nvPicPr>
          <p:blipFill>
            <a:blip r:embed="rId4" cstate="print"/>
            <a:stretch>
              <a:fillRect/>
            </a:stretch>
          </p:blipFill>
          <p:spPr>
            <a:xfrm>
              <a:off x="-10479105" y="12472417"/>
              <a:ext cx="1597666" cy="1201935"/>
            </a:xfrm>
            <a:prstGeom prst="rect">
              <a:avLst/>
            </a:prstGeom>
          </p:spPr>
        </p:pic>
        <p:pic>
          <p:nvPicPr>
            <p:cNvPr id="40" name="Picture 39"/>
            <p:cNvPicPr>
              <a:picLocks noChangeAspect="1"/>
            </p:cNvPicPr>
            <p:nvPr userDrawn="1"/>
          </p:nvPicPr>
          <p:blipFill>
            <a:blip r:embed="rId5" cstate="print"/>
            <a:stretch>
              <a:fillRect/>
            </a:stretch>
          </p:blipFill>
          <p:spPr>
            <a:xfrm>
              <a:off x="-10732765" y="19116994"/>
              <a:ext cx="9986808" cy="1053596"/>
            </a:xfrm>
            <a:prstGeom prst="rect">
              <a:avLst/>
            </a:prstGeom>
          </p:spPr>
        </p:pic>
        <p:grpSp>
          <p:nvGrpSpPr>
            <p:cNvPr id="41" name="Group 40"/>
            <p:cNvGrpSpPr/>
            <p:nvPr userDrawn="1"/>
          </p:nvGrpSpPr>
          <p:grpSpPr>
            <a:xfrm>
              <a:off x="-9744993" y="29384977"/>
              <a:ext cx="7531182" cy="2202634"/>
              <a:chOff x="-4470427" y="13701622"/>
              <a:chExt cx="3470785" cy="1011982"/>
            </a:xfrm>
          </p:grpSpPr>
          <p:grpSp>
            <p:nvGrpSpPr>
              <p:cNvPr id="49" name="Group 48"/>
              <p:cNvGrpSpPr/>
              <p:nvPr userDrawn="1"/>
            </p:nvGrpSpPr>
            <p:grpSpPr>
              <a:xfrm>
                <a:off x="-2783495" y="13745853"/>
                <a:ext cx="624431" cy="898924"/>
                <a:chOff x="-3958697" y="14964973"/>
                <a:chExt cx="779338" cy="1288152"/>
              </a:xfrm>
            </p:grpSpPr>
            <p:pic>
              <p:nvPicPr>
                <p:cNvPr id="70" name="Picture 69"/>
                <p:cNvPicPr>
                  <a:picLocks noChangeAspect="1"/>
                </p:cNvPicPr>
                <p:nvPr userDrawn="1"/>
              </p:nvPicPr>
              <p:blipFill>
                <a:blip r:embed="rId6" cstate="print"/>
                <a:stretch>
                  <a:fillRect/>
                </a:stretch>
              </p:blipFill>
              <p:spPr>
                <a:xfrm>
                  <a:off x="-3948160" y="14964973"/>
                  <a:ext cx="768801" cy="1090857"/>
                </a:xfrm>
                <a:prstGeom prst="rect">
                  <a:avLst/>
                </a:prstGeom>
              </p:spPr>
            </p:pic>
            <p:sp>
              <p:nvSpPr>
                <p:cNvPr id="71" name="TextBox 70"/>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65" name="Group 64"/>
              <p:cNvGrpSpPr/>
              <p:nvPr userDrawn="1"/>
            </p:nvGrpSpPr>
            <p:grpSpPr>
              <a:xfrm>
                <a:off x="-2033159" y="13745867"/>
                <a:ext cx="1033517" cy="898915"/>
                <a:chOff x="-2921738" y="14889872"/>
                <a:chExt cx="1420279" cy="1235304"/>
              </a:xfrm>
            </p:grpSpPr>
            <p:pic>
              <p:nvPicPr>
                <p:cNvPr id="68" name="Picture 67"/>
                <p:cNvPicPr>
                  <a:picLocks noChangeAspect="1"/>
                </p:cNvPicPr>
                <p:nvPr userDrawn="1"/>
              </p:nvPicPr>
              <p:blipFill>
                <a:blip r:embed="rId6" cstate="print"/>
                <a:stretch>
                  <a:fillRect/>
                </a:stretch>
              </p:blipFill>
              <p:spPr>
                <a:xfrm>
                  <a:off x="-2921738" y="14889872"/>
                  <a:ext cx="1420279" cy="1029694"/>
                </a:xfrm>
                <a:prstGeom prst="rect">
                  <a:avLst/>
                </a:prstGeom>
              </p:spPr>
            </p:pic>
            <p:sp>
              <p:nvSpPr>
                <p:cNvPr id="69" name="TextBox 68"/>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66" name="Picture 65"/>
              <p:cNvPicPr>
                <a:picLocks noChangeAspect="1"/>
              </p:cNvPicPr>
              <p:nvPr userDrawn="1"/>
            </p:nvPicPr>
            <p:blipFill>
              <a:blip r:embed="rId7" cstate="print"/>
              <a:stretch>
                <a:fillRect/>
              </a:stretch>
            </p:blipFill>
            <p:spPr>
              <a:xfrm>
                <a:off x="-4470427" y="13701622"/>
                <a:ext cx="1098742" cy="847761"/>
              </a:xfrm>
              <a:prstGeom prst="rect">
                <a:avLst/>
              </a:prstGeom>
            </p:spPr>
          </p:pic>
          <p:sp>
            <p:nvSpPr>
              <p:cNvPr id="67" name="TextBox 66"/>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42" name="Group 41"/>
            <p:cNvGrpSpPr/>
            <p:nvPr userDrawn="1"/>
          </p:nvGrpSpPr>
          <p:grpSpPr>
            <a:xfrm>
              <a:off x="-10573702" y="34554904"/>
              <a:ext cx="9344084" cy="2526502"/>
              <a:chOff x="-4835604" y="15859915"/>
              <a:chExt cx="4306270" cy="1160780"/>
            </a:xfrm>
          </p:grpSpPr>
          <p:graphicFrame>
            <p:nvGraphicFramePr>
              <p:cNvPr id="43" name="Object 42"/>
              <p:cNvGraphicFramePr>
                <a:graphicFrameLocks noChangeAspect="1"/>
              </p:cNvGraphicFramePr>
              <p:nvPr userDrawn="1">
                <p:extLst>
                  <p:ext uri="{D42A27DB-BD31-4B8C-83A1-F6EECF244321}">
                    <p14:modId xmlns:p14="http://schemas.microsoft.com/office/powerpoint/2010/main" xmlns="" val="3865782997"/>
                  </p:ext>
                </p:extLst>
              </p:nvPr>
            </p:nvGraphicFramePr>
            <p:xfrm>
              <a:off x="-4649322" y="15859915"/>
              <a:ext cx="1828800" cy="1117600"/>
            </p:xfrm>
            <a:graphic>
              <a:graphicData uri="http://schemas.openxmlformats.org/presentationml/2006/ole">
                <p:oleObj spid="_x0000_s2062" name="Image" r:id="rId8" imgW="1828571" imgH="1117460" progId="">
                  <p:embed/>
                </p:oleObj>
              </a:graphicData>
            </a:graphic>
          </p:graphicFrame>
          <p:graphicFrame>
            <p:nvGraphicFramePr>
              <p:cNvPr id="44" name="Object 43"/>
              <p:cNvGraphicFramePr>
                <a:graphicFrameLocks noChangeAspect="1"/>
              </p:cNvGraphicFramePr>
              <p:nvPr userDrawn="1">
                <p:extLst>
                  <p:ext uri="{D42A27DB-BD31-4B8C-83A1-F6EECF244321}">
                    <p14:modId xmlns:p14="http://schemas.microsoft.com/office/powerpoint/2010/main" xmlns="" val="1762727889"/>
                  </p:ext>
                </p:extLst>
              </p:nvPr>
            </p:nvGraphicFramePr>
            <p:xfrm>
              <a:off x="-2572617" y="15863608"/>
              <a:ext cx="1828800" cy="1117600"/>
            </p:xfrm>
            <a:graphic>
              <a:graphicData uri="http://schemas.openxmlformats.org/presentationml/2006/ole">
                <p:oleObj spid="_x0000_s2063" name="Image" r:id="rId9" imgW="1828571" imgH="1117460" progId="">
                  <p:embed/>
                </p:oleObj>
              </a:graphicData>
            </a:graphic>
          </p:graphicFrame>
          <p:sp>
            <p:nvSpPr>
              <p:cNvPr id="46" name="TextBox 45"/>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7" name="TextBox 46"/>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82" name="Group 81"/>
          <p:cNvGrpSpPr/>
          <p:nvPr userDrawn="1"/>
        </p:nvGrpSpPr>
        <p:grpSpPr>
          <a:xfrm>
            <a:off x="30676632" y="0"/>
            <a:ext cx="12284832" cy="42803763"/>
            <a:chOff x="44157839" y="-55065"/>
            <a:chExt cx="11062139" cy="38543561"/>
          </a:xfrm>
        </p:grpSpPr>
        <p:sp>
          <p:nvSpPr>
            <p:cNvPr id="83" name="Rectangle 82"/>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84" name="Object 83"/>
            <p:cNvGraphicFramePr>
              <a:graphicFrameLocks noChangeAspect="1"/>
            </p:cNvGraphicFramePr>
            <p:nvPr userDrawn="1">
              <p:extLst>
                <p:ext uri="{D42A27DB-BD31-4B8C-83A1-F6EECF244321}">
                  <p14:modId xmlns:p14="http://schemas.microsoft.com/office/powerpoint/2010/main" xmlns="" val="3842880063"/>
                </p:ext>
              </p:extLst>
            </p:nvPr>
          </p:nvGraphicFramePr>
          <p:xfrm>
            <a:off x="46102925" y="4068480"/>
            <a:ext cx="6955629" cy="2569718"/>
          </p:xfrm>
          <a:graphic>
            <a:graphicData uri="http://schemas.openxmlformats.org/presentationml/2006/ole">
              <p:oleObj spid="_x0000_s2064" name="Image" r:id="rId10" imgW="4571429" imgH="1688889" progId="">
                <p:embed/>
              </p:oleObj>
            </a:graphicData>
          </a:graphic>
        </p:graphicFrame>
        <p:pic>
          <p:nvPicPr>
            <p:cNvPr id="85" name="Picture 84"/>
            <p:cNvPicPr>
              <a:picLocks noChangeAspect="1"/>
            </p:cNvPicPr>
            <p:nvPr userDrawn="1"/>
          </p:nvPicPr>
          <p:blipFill>
            <a:blip r:embed="rId11" cstate="print"/>
            <a:stretch>
              <a:fillRect/>
            </a:stretch>
          </p:blipFill>
          <p:spPr>
            <a:xfrm>
              <a:off x="44487207" y="9829102"/>
              <a:ext cx="2969584" cy="1370577"/>
            </a:xfrm>
            <a:prstGeom prst="rect">
              <a:avLst/>
            </a:prstGeom>
            <a:ln>
              <a:noFill/>
            </a:ln>
          </p:spPr>
        </p:pic>
        <p:graphicFrame>
          <p:nvGraphicFramePr>
            <p:cNvPr id="86" name="Object 85"/>
            <p:cNvGraphicFramePr>
              <a:graphicFrameLocks noChangeAspect="1"/>
            </p:cNvGraphicFramePr>
            <p:nvPr userDrawn="1">
              <p:extLst>
                <p:ext uri="{D42A27DB-BD31-4B8C-83A1-F6EECF244321}">
                  <p14:modId xmlns:p14="http://schemas.microsoft.com/office/powerpoint/2010/main" xmlns="" val="2925422147"/>
                </p:ext>
              </p:extLst>
            </p:nvPr>
          </p:nvGraphicFramePr>
          <p:xfrm>
            <a:off x="44620659" y="15799252"/>
            <a:ext cx="1482266" cy="992162"/>
          </p:xfrm>
          <a:graphic>
            <a:graphicData uri="http://schemas.openxmlformats.org/presentationml/2006/ole">
              <p:oleObj spid="_x0000_s2065" name="Image" r:id="rId12" imgW="1574603" imgH="1053968" progId="">
                <p:embed/>
              </p:oleObj>
            </a:graphicData>
          </a:graphic>
        </p:graphicFrame>
        <p:grpSp>
          <p:nvGrpSpPr>
            <p:cNvPr id="87" name="Group 86"/>
            <p:cNvGrpSpPr/>
            <p:nvPr userDrawn="1"/>
          </p:nvGrpSpPr>
          <p:grpSpPr>
            <a:xfrm>
              <a:off x="44487207" y="35164894"/>
              <a:ext cx="10354213" cy="1265612"/>
              <a:chOff x="44200453" y="33317650"/>
              <a:chExt cx="9771399" cy="1090622"/>
            </a:xfrm>
          </p:grpSpPr>
          <p:sp>
            <p:nvSpPr>
              <p:cNvPr id="89" name="Rounded Rectangle 88"/>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91" name="TextBox 90"/>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88" name="TextBox 87"/>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 name="Text Placeholder 334"/>
          <p:cNvSpPr>
            <a:spLocks noGrp="1"/>
          </p:cNvSpPr>
          <p:nvPr>
            <p:ph type="body" sz="quarter" idx="11"/>
          </p:nvPr>
        </p:nvSpPr>
        <p:spPr>
          <a:xfrm>
            <a:off x="529522" y="13274570"/>
            <a:ext cx="14287866" cy="1824378"/>
          </a:xfrm>
        </p:spPr>
        <p:txBody>
          <a:bodyPr/>
          <a:lstStyle/>
          <a:p>
            <a:pPr rtl="1"/>
            <a:r>
              <a:rPr lang="ar-SA" sz="6000" dirty="0" smtClean="0">
                <a:solidFill>
                  <a:srgbClr val="FF0000"/>
                </a:solidFill>
                <a:cs typeface="Traditional Arabic" pitchFamily="2" charset="-78"/>
              </a:rPr>
              <a:t> </a:t>
            </a:r>
            <a:endParaRPr lang="fr-FR" sz="8000" dirty="0" smtClean="0">
              <a:solidFill>
                <a:srgbClr val="FF0000"/>
              </a:solidFill>
              <a:cs typeface="Traditional Arabic" pitchFamily="2" charset="-78"/>
            </a:endParaRPr>
          </a:p>
          <a:p>
            <a:endParaRPr lang="en-US" dirty="0"/>
          </a:p>
        </p:txBody>
      </p:sp>
      <p:sp>
        <p:nvSpPr>
          <p:cNvPr id="339" name="Text Placeholder 338"/>
          <p:cNvSpPr>
            <a:spLocks noGrp="1"/>
          </p:cNvSpPr>
          <p:nvPr>
            <p:ph type="body" sz="quarter" idx="25"/>
          </p:nvPr>
        </p:nvSpPr>
        <p:spPr>
          <a:xfrm>
            <a:off x="15336775" y="6922518"/>
            <a:ext cx="14287682" cy="1104181"/>
          </a:xfrm>
        </p:spPr>
        <p:txBody>
          <a:bodyPr/>
          <a:lstStyle/>
          <a:p>
            <a:pPr algn="l"/>
            <a:r>
              <a:rPr lang="ar-SA" sz="5400" smtClean="0">
                <a:cs typeface="Traditional Arabic" pitchFamily="2" charset="-78"/>
              </a:rPr>
              <a:t> </a:t>
            </a:r>
            <a:r>
              <a:rPr lang="fr-FR" sz="6000" smtClean="0">
                <a:cs typeface="Traditional Arabic" pitchFamily="2" charset="-78"/>
              </a:rPr>
              <a:t>:</a:t>
            </a:r>
            <a:endParaRPr lang="fr-FR" sz="6000" dirty="0" smtClean="0">
              <a:cs typeface="Traditional Arabic" pitchFamily="2" charset="-78"/>
            </a:endParaRPr>
          </a:p>
        </p:txBody>
      </p:sp>
      <p:sp>
        <p:nvSpPr>
          <p:cNvPr id="341" name="Text Placeholder 340"/>
          <p:cNvSpPr>
            <a:spLocks noGrp="1"/>
          </p:cNvSpPr>
          <p:nvPr>
            <p:ph type="body" sz="quarter" idx="27"/>
          </p:nvPr>
        </p:nvSpPr>
        <p:spPr>
          <a:xfrm>
            <a:off x="636213" y="7346731"/>
            <a:ext cx="14283756" cy="7087357"/>
          </a:xfrm>
        </p:spPr>
        <p:txBody>
          <a:bodyPr/>
          <a:lstStyle/>
          <a:p>
            <a:pPr rtl="1"/>
            <a:r>
              <a:rPr lang="ar-SA" sz="4800" dirty="0" smtClean="0">
                <a:solidFill>
                  <a:srgbClr val="FF0000"/>
                </a:solidFill>
              </a:rPr>
              <a:t>04- أهداف الدراسة</a:t>
            </a:r>
            <a:endParaRPr lang="ar-SA" sz="4800" dirty="0" smtClean="0">
              <a:cs typeface="Traditional Arabic" pitchFamily="2" charset="-78"/>
            </a:endParaRPr>
          </a:p>
          <a:p>
            <a:pPr rtl="1"/>
            <a:r>
              <a:rPr lang="ar-SA" sz="4800" dirty="0" smtClean="0">
                <a:solidFill>
                  <a:srgbClr val="FF0000"/>
                </a:solidFill>
                <a:latin typeface="Traditional Arabic" pitchFamily="18" charset="-78"/>
                <a:cs typeface="Traditional Arabic" pitchFamily="18" charset="-78"/>
              </a:rPr>
              <a:t> </a:t>
            </a:r>
            <a:endParaRPr lang="ar-SA" sz="4800" dirty="0" smtClean="0"/>
          </a:p>
          <a:p>
            <a:pPr rtl="1"/>
            <a:endParaRPr lang="ar-SA" sz="4800" dirty="0" smtClean="0"/>
          </a:p>
          <a:p>
            <a:pPr rtl="1"/>
            <a:endParaRPr lang="fr-FR" sz="4800" dirty="0" smtClean="0"/>
          </a:p>
          <a:p>
            <a:pPr algn="r" rtl="1"/>
            <a:endParaRPr lang="ar-DZ" sz="6000" dirty="0" smtClean="0">
              <a:cs typeface="Traditional Arabic" pitchFamily="2" charset="-78"/>
            </a:endParaRPr>
          </a:p>
          <a:p>
            <a:endParaRPr lang="ar-DZ" sz="6000" dirty="0" smtClean="0">
              <a:cs typeface="Traditional Arabic" pitchFamily="2" charset="-78"/>
            </a:endParaRPr>
          </a:p>
          <a:p>
            <a:endParaRPr lang="en-US" sz="6000" dirty="0">
              <a:cs typeface="Traditional Arabic" pitchFamily="2" charset="-78"/>
            </a:endParaRPr>
          </a:p>
        </p:txBody>
      </p:sp>
      <p:sp>
        <p:nvSpPr>
          <p:cNvPr id="346" name="Text Placeholder 345"/>
          <p:cNvSpPr>
            <a:spLocks noGrp="1"/>
          </p:cNvSpPr>
          <p:nvPr>
            <p:ph type="body" sz="quarter" idx="96"/>
          </p:nvPr>
        </p:nvSpPr>
        <p:spPr>
          <a:xfrm>
            <a:off x="529522" y="14535809"/>
            <a:ext cx="13759735" cy="1767932"/>
          </a:xfrm>
        </p:spPr>
        <p:txBody>
          <a:bodyPr/>
          <a:lstStyle/>
          <a:p>
            <a:pPr rtl="1"/>
            <a:endParaRPr lang="ar-SA" dirty="0" smtClean="0"/>
          </a:p>
          <a:p>
            <a:endParaRPr lang="ar-SA" dirty="0" smtClean="0"/>
          </a:p>
          <a:p>
            <a:endParaRPr lang="ar-SA" dirty="0" smtClean="0"/>
          </a:p>
          <a:p>
            <a:endParaRPr lang="ar-SA" dirty="0" smtClean="0"/>
          </a:p>
          <a:p>
            <a:endParaRPr lang="ar-SA" dirty="0" smtClean="0"/>
          </a:p>
          <a:p>
            <a:endParaRPr lang="ar-SA" dirty="0" smtClean="0"/>
          </a:p>
          <a:p>
            <a:endParaRPr lang="ar-SA" dirty="0" smtClean="0"/>
          </a:p>
          <a:p>
            <a:endParaRPr lang="ar-SA" dirty="0" smtClean="0"/>
          </a:p>
          <a:p>
            <a:endParaRPr lang="en-US" dirty="0"/>
          </a:p>
        </p:txBody>
      </p:sp>
      <p:sp>
        <p:nvSpPr>
          <p:cNvPr id="383" name="Text Placeholder 382"/>
          <p:cNvSpPr>
            <a:spLocks noGrp="1"/>
          </p:cNvSpPr>
          <p:nvPr>
            <p:ph type="body" sz="quarter" idx="150"/>
          </p:nvPr>
        </p:nvSpPr>
        <p:spPr>
          <a:xfrm>
            <a:off x="5959366" y="0"/>
            <a:ext cx="14110940" cy="2144110"/>
          </a:xfrm>
        </p:spPr>
        <p:txBody>
          <a:bodyPr>
            <a:normAutofit fontScale="55000" lnSpcReduction="20000"/>
          </a:bodyPr>
          <a:lstStyle/>
          <a:p>
            <a:pPr rtl="1"/>
            <a:endParaRPr lang="fr-FR" sz="8700" b="1" dirty="0" smtClean="0"/>
          </a:p>
          <a:p>
            <a:pPr rtl="1"/>
            <a:r>
              <a:rPr lang="ar-SA" sz="8700" b="1" dirty="0" smtClean="0"/>
              <a:t>جامعة قاصدي مرباح - ورقلة -                                       </a:t>
            </a:r>
          </a:p>
          <a:p>
            <a:pPr rtl="1"/>
            <a:r>
              <a:rPr lang="ar-SA" sz="8700" b="1" dirty="0" smtClean="0"/>
              <a:t> كلية العلوم الاقتصادية </a:t>
            </a:r>
            <a:r>
              <a:rPr lang="ar-SA" sz="8700" b="1" dirty="0" err="1" smtClean="0"/>
              <a:t>و</a:t>
            </a:r>
            <a:r>
              <a:rPr lang="ar-SA" sz="8700" b="1" dirty="0" smtClean="0"/>
              <a:t> العلوم التجارية وعلوم</a:t>
            </a:r>
            <a:r>
              <a:rPr lang="ar-DZ" sz="8700" b="1" dirty="0" smtClean="0"/>
              <a:t>  التسيير   </a:t>
            </a:r>
            <a:r>
              <a:rPr lang="ar-SA" sz="8700" b="1" dirty="0" smtClean="0"/>
              <a:t>   </a:t>
            </a:r>
            <a:endParaRPr lang="en-US" sz="8700" b="1" dirty="0" smtClean="0"/>
          </a:p>
          <a:p>
            <a:endParaRPr lang="ar-DZ" b="1" dirty="0" smtClean="0"/>
          </a:p>
        </p:txBody>
      </p:sp>
      <p:sp>
        <p:nvSpPr>
          <p:cNvPr id="384" name="Text Placeholder 383"/>
          <p:cNvSpPr>
            <a:spLocks noGrp="1"/>
          </p:cNvSpPr>
          <p:nvPr>
            <p:ph type="body" sz="quarter" idx="151"/>
          </p:nvPr>
        </p:nvSpPr>
        <p:spPr>
          <a:xfrm>
            <a:off x="824138" y="3247698"/>
            <a:ext cx="28816873" cy="1923392"/>
          </a:xfrm>
        </p:spPr>
        <p:txBody>
          <a:bodyPr>
            <a:normAutofit fontScale="25000" lnSpcReduction="20000"/>
          </a:bodyPr>
          <a:lstStyle/>
          <a:p>
            <a:pPr algn="r" rtl="1"/>
            <a:r>
              <a:rPr lang="ar-DZ" sz="21600" b="1" dirty="0" smtClean="0"/>
              <a:t>                          </a:t>
            </a:r>
            <a:endParaRPr lang="ar-SA" sz="21600" b="1" dirty="0" smtClean="0"/>
          </a:p>
          <a:p>
            <a:pPr algn="r" rtl="1"/>
            <a:endParaRPr lang="ar-DZ" sz="21600" b="1" dirty="0" smtClean="0"/>
          </a:p>
          <a:p>
            <a:pPr algn="r" rtl="1"/>
            <a:r>
              <a:rPr lang="ar-DZ" sz="21600" b="1" dirty="0" smtClean="0"/>
              <a:t>من إعداد </a:t>
            </a:r>
            <a:r>
              <a:rPr lang="ar-DZ" sz="21600" b="1" dirty="0" err="1" smtClean="0"/>
              <a:t>الطالبة </a:t>
            </a:r>
            <a:r>
              <a:rPr lang="ar-DZ" sz="21600" b="1" dirty="0" smtClean="0"/>
              <a:t>:</a:t>
            </a:r>
            <a:r>
              <a:rPr lang="ar-DZ" sz="21600" b="1" dirty="0" err="1" smtClean="0"/>
              <a:t>خذير</a:t>
            </a:r>
            <a:r>
              <a:rPr lang="ar-DZ" sz="21600" b="1" dirty="0" smtClean="0"/>
              <a:t> إيمان  </a:t>
            </a:r>
            <a:r>
              <a:rPr lang="ar-SA" sz="21600" b="1" dirty="0" smtClean="0"/>
              <a:t>                                                           ت</a:t>
            </a:r>
            <a:r>
              <a:rPr lang="ar-DZ" sz="21600" b="1" dirty="0" err="1" smtClean="0"/>
              <a:t>حت</a:t>
            </a:r>
            <a:r>
              <a:rPr lang="ar-DZ" sz="21600" b="1" dirty="0" smtClean="0"/>
              <a:t> إشراف  </a:t>
            </a:r>
            <a:r>
              <a:rPr lang="ar-DZ" sz="21600" b="1" dirty="0" err="1" smtClean="0"/>
              <a:t>:</a:t>
            </a:r>
            <a:r>
              <a:rPr lang="ar-SA" sz="21600" b="1" dirty="0" smtClean="0"/>
              <a:t> </a:t>
            </a:r>
            <a:r>
              <a:rPr lang="ar-DZ" sz="21600" b="1" dirty="0" err="1" smtClean="0"/>
              <a:t>غوالي</a:t>
            </a:r>
            <a:r>
              <a:rPr lang="ar-DZ" sz="21600" b="1" dirty="0" smtClean="0"/>
              <a:t> محمد بشير </a:t>
            </a:r>
            <a:endParaRPr lang="fr-FR" sz="21600" b="1" dirty="0" smtClean="0"/>
          </a:p>
          <a:p>
            <a:r>
              <a:rPr lang="ar-DZ" b="1" dirty="0" smtClean="0"/>
              <a:t> </a:t>
            </a:r>
            <a:endParaRPr lang="en-US" b="1" dirty="0" smtClean="0"/>
          </a:p>
          <a:p>
            <a:endParaRPr lang="en-US" dirty="0"/>
          </a:p>
        </p:txBody>
      </p:sp>
      <p:sp>
        <p:nvSpPr>
          <p:cNvPr id="385" name="Text Placeholder 384"/>
          <p:cNvSpPr>
            <a:spLocks noGrp="1"/>
          </p:cNvSpPr>
          <p:nvPr>
            <p:ph type="body" sz="quarter" idx="153"/>
          </p:nvPr>
        </p:nvSpPr>
        <p:spPr>
          <a:xfrm>
            <a:off x="3703136" y="338553"/>
            <a:ext cx="24296423" cy="2878365"/>
          </a:xfrm>
        </p:spPr>
        <p:txBody>
          <a:bodyPr>
            <a:normAutofit fontScale="25000" lnSpcReduction="20000"/>
          </a:bodyPr>
          <a:lstStyle/>
          <a:p>
            <a:pPr rtl="1"/>
            <a:r>
              <a:rPr lang="ar-SA" b="1" dirty="0" smtClean="0"/>
              <a:t>  -</a:t>
            </a:r>
          </a:p>
          <a:p>
            <a:pPr rtl="1"/>
            <a:endParaRPr lang="ar-SA" dirty="0" smtClean="0"/>
          </a:p>
          <a:p>
            <a:pPr rtl="1"/>
            <a:endParaRPr lang="ar-SA" b="1" dirty="0" smtClean="0">
              <a:solidFill>
                <a:srgbClr val="FF0000"/>
              </a:solidFill>
            </a:endParaRPr>
          </a:p>
          <a:p>
            <a:pPr rtl="1"/>
            <a:endParaRPr lang="fr-FR" b="1" dirty="0" smtClean="0">
              <a:solidFill>
                <a:srgbClr val="FF0000"/>
              </a:solidFill>
            </a:endParaRPr>
          </a:p>
          <a:p>
            <a:pPr rtl="1"/>
            <a:endParaRPr lang="fr-FR" b="1" dirty="0" smtClean="0">
              <a:solidFill>
                <a:srgbClr val="FF0000"/>
              </a:solidFill>
            </a:endParaRPr>
          </a:p>
          <a:p>
            <a:pPr rtl="1"/>
            <a:r>
              <a:rPr lang="ar-DZ" b="1" dirty="0" smtClean="0">
                <a:solidFill>
                  <a:srgbClr val="FF0000"/>
                </a:solidFill>
              </a:rPr>
              <a:t>                                                   </a:t>
            </a:r>
            <a:r>
              <a:rPr lang="ar-SA" b="1" dirty="0" smtClean="0">
                <a:solidFill>
                  <a:srgbClr val="FF0000"/>
                </a:solidFill>
              </a:rPr>
              <a:t> </a:t>
            </a:r>
            <a:r>
              <a:rPr lang="ar-DZ" sz="24000" b="1" dirty="0" smtClean="0">
                <a:solidFill>
                  <a:srgbClr val="FF0000"/>
                </a:solidFill>
              </a:rPr>
              <a:t>أثر تسيير المخزون على الربح المحاسبي </a:t>
            </a:r>
            <a:r>
              <a:rPr lang="ar-SA" sz="24000" b="1" dirty="0" smtClean="0">
                <a:solidFill>
                  <a:srgbClr val="FF0000"/>
                </a:solidFill>
              </a:rPr>
              <a:t>  </a:t>
            </a:r>
            <a:endParaRPr lang="fr-FR" sz="24000" b="1" dirty="0" smtClean="0">
              <a:solidFill>
                <a:srgbClr val="FF0000"/>
              </a:solidFill>
            </a:endParaRPr>
          </a:p>
          <a:p>
            <a:pPr rtl="1"/>
            <a:r>
              <a:rPr lang="ar-DZ" sz="24000" b="1" dirty="0" smtClean="0">
                <a:solidFill>
                  <a:srgbClr val="FF0000"/>
                </a:solidFill>
              </a:rPr>
              <a:t>                      دراسة حالة المؤسسة الوطنية للسيارات الصناعية </a:t>
            </a:r>
            <a:r>
              <a:rPr lang="ar-DZ" sz="24000" b="1" dirty="0" smtClean="0">
                <a:solidFill>
                  <a:srgbClr val="FF0000"/>
                </a:solidFill>
              </a:rPr>
              <a:t>وحدة</a:t>
            </a:r>
            <a:r>
              <a:rPr lang="fr-FR" sz="24000" b="1" dirty="0" smtClean="0">
                <a:solidFill>
                  <a:srgbClr val="FF0000"/>
                </a:solidFill>
              </a:rPr>
              <a:t> </a:t>
            </a:r>
            <a:r>
              <a:rPr lang="fr-FR" sz="24000" b="1" dirty="0" err="1" smtClean="0">
                <a:solidFill>
                  <a:srgbClr val="FF0000"/>
                </a:solidFill>
              </a:rPr>
              <a:t>snvi</a:t>
            </a:r>
            <a:r>
              <a:rPr lang="fr-FR" sz="24000" b="1" smtClean="0">
                <a:solidFill>
                  <a:srgbClr val="FF0000"/>
                </a:solidFill>
              </a:rPr>
              <a:t> </a:t>
            </a:r>
            <a:r>
              <a:rPr lang="ar-DZ" sz="24000" b="1" smtClean="0">
                <a:solidFill>
                  <a:srgbClr val="FF0000"/>
                </a:solidFill>
              </a:rPr>
              <a:t> </a:t>
            </a:r>
            <a:r>
              <a:rPr lang="ar-DZ" sz="24000" b="1" dirty="0" smtClean="0">
                <a:solidFill>
                  <a:srgbClr val="FF0000"/>
                </a:solidFill>
              </a:rPr>
              <a:t>–</a:t>
            </a:r>
            <a:r>
              <a:rPr lang="ar-DZ" sz="24000" b="1" dirty="0" err="1" smtClean="0">
                <a:solidFill>
                  <a:srgbClr val="FF0000"/>
                </a:solidFill>
              </a:rPr>
              <a:t>ورقلة</a:t>
            </a:r>
            <a:endParaRPr lang="ar-DZ" sz="24000" b="1" dirty="0" smtClean="0">
              <a:solidFill>
                <a:srgbClr val="FF0000"/>
              </a:solidFill>
            </a:endParaRPr>
          </a:p>
          <a:p>
            <a:pPr rtl="1"/>
            <a:r>
              <a:rPr lang="ar-DZ" sz="24000" b="1" dirty="0" smtClean="0">
                <a:solidFill>
                  <a:srgbClr val="FF0000"/>
                </a:solidFill>
              </a:rPr>
              <a:t>-</a:t>
            </a:r>
            <a:r>
              <a:rPr lang="ar-SA" sz="24000" b="1" dirty="0" smtClean="0">
                <a:solidFill>
                  <a:srgbClr val="FF0000"/>
                </a:solidFill>
              </a:rPr>
              <a:t>   </a:t>
            </a:r>
            <a:endParaRPr lang="ar-DZ" sz="24000" b="1" dirty="0" smtClean="0">
              <a:solidFill>
                <a:srgbClr val="FF0000"/>
              </a:solidFill>
            </a:endParaRPr>
          </a:p>
          <a:p>
            <a:pPr rtl="1"/>
            <a:endParaRPr lang="ar-DZ" sz="24000" b="1" dirty="0" smtClean="0">
              <a:solidFill>
                <a:srgbClr val="FF0000"/>
              </a:solidFill>
            </a:endParaRPr>
          </a:p>
          <a:p>
            <a:pPr rtl="1"/>
            <a:endParaRPr lang="ar-DZ" sz="24000" b="1" dirty="0" smtClean="0">
              <a:solidFill>
                <a:srgbClr val="FF0000"/>
              </a:solidFill>
            </a:endParaRPr>
          </a:p>
          <a:p>
            <a:pPr rtl="1"/>
            <a:endParaRPr lang="fr-FR" sz="19200" dirty="0" smtClean="0"/>
          </a:p>
        </p:txBody>
      </p:sp>
      <p:sp>
        <p:nvSpPr>
          <p:cNvPr id="6148" name="Rectangle 4"/>
          <p:cNvSpPr>
            <a:spLocks noChangeArrowheads="1"/>
          </p:cNvSpPr>
          <p:nvPr/>
        </p:nvSpPr>
        <p:spPr bwMode="auto">
          <a:xfrm>
            <a:off x="0" y="0"/>
            <a:ext cx="641522" cy="89255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2355850" algn="l"/>
              </a:tabLst>
            </a:pPr>
            <a:r>
              <a:rPr kumimoji="0" lang="ar-SA" sz="1600" b="0" i="0" u="none" strike="noStrike" cap="none" normalizeH="0" baseline="0" dirty="0" smtClean="0">
                <a:ln>
                  <a:noFill/>
                </a:ln>
                <a:solidFill>
                  <a:schemeClr val="tx1"/>
                </a:solidFill>
                <a:effectLst/>
                <a:latin typeface="Arial" pitchFamily="34" charset="0"/>
                <a:ea typeface="Times New Roman" pitchFamily="18" charset="0"/>
                <a:cs typeface="Traditional Arabic" pitchFamily="2" charset="-78"/>
              </a:rPr>
              <a:t>للبنك. </a:t>
            </a:r>
            <a:endParaRPr kumimoji="0" lang="fr-FR" sz="4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355850" algn="l"/>
              </a:tabLst>
            </a:pPr>
            <a:r>
              <a:rPr kumimoji="0" lang="fr-FR" sz="1800" b="0" i="0" u="none" strike="noStrike" cap="none" normalizeH="0" baseline="0" dirty="0" smtClean="0">
                <a:ln>
                  <a:noFill/>
                </a:ln>
                <a:solidFill>
                  <a:schemeClr val="tx1"/>
                </a:solidFill>
                <a:effectLst/>
                <a:latin typeface="Arial" pitchFamily="34" charset="0"/>
                <a:cs typeface="Arial" pitchFamily="34" charset="0"/>
              </a:rPr>
              <a:t/>
            </a:r>
            <a:br>
              <a:rPr kumimoji="0" lang="fr-FR" sz="1800" b="0" i="0" u="none" strike="noStrike" cap="none" normalizeH="0" baseline="0" dirty="0" smtClean="0">
                <a:ln>
                  <a:noFill/>
                </a:ln>
                <a:solidFill>
                  <a:schemeClr val="tx1"/>
                </a:solidFill>
                <a:effectLst/>
                <a:latin typeface="Arial" pitchFamily="34" charset="0"/>
                <a:cs typeface="Arial" pitchFamily="34" charset="0"/>
              </a:rPr>
            </a:b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 name="Espace réservé du texte 26"/>
          <p:cNvSpPr>
            <a:spLocks noGrp="1"/>
          </p:cNvSpPr>
          <p:nvPr>
            <p:ph type="body" sz="quarter" idx="20"/>
          </p:nvPr>
        </p:nvSpPr>
        <p:spPr>
          <a:xfrm>
            <a:off x="628611" y="13274569"/>
            <a:ext cx="14291358" cy="1104181"/>
          </a:xfrm>
        </p:spPr>
        <p:txBody>
          <a:bodyPr/>
          <a:lstStyle/>
          <a:p>
            <a:r>
              <a:rPr lang="ar-SA" sz="6000" u="none" dirty="0" smtClean="0">
                <a:solidFill>
                  <a:srgbClr val="FF0000"/>
                </a:solidFill>
                <a:cs typeface="Traditional Arabic" pitchFamily="2" charset="-78"/>
              </a:rPr>
              <a:t> </a:t>
            </a:r>
            <a:r>
              <a:rPr lang="ar-SA" sz="4400" dirty="0" smtClean="0">
                <a:solidFill>
                  <a:srgbClr val="FF0000"/>
                </a:solidFill>
                <a:cs typeface="Traditional Arabic" pitchFamily="2" charset="-78"/>
              </a:rPr>
              <a:t> </a:t>
            </a:r>
            <a:r>
              <a:rPr lang="ar-SA" sz="6000" dirty="0" smtClean="0">
                <a:solidFill>
                  <a:srgbClr val="FF0000"/>
                </a:solidFill>
                <a:cs typeface="Traditional Arabic" pitchFamily="2" charset="-78"/>
              </a:rPr>
              <a:t>-05- </a:t>
            </a:r>
            <a:r>
              <a:rPr lang="ar-SA" sz="6000" dirty="0" err="1" smtClean="0">
                <a:solidFill>
                  <a:srgbClr val="FF0000"/>
                </a:solidFill>
                <a:cs typeface="Traditional Arabic" pitchFamily="2" charset="-78"/>
              </a:rPr>
              <a:t>اهمية</a:t>
            </a:r>
            <a:r>
              <a:rPr lang="ar-SA" sz="6000" dirty="0" smtClean="0">
                <a:solidFill>
                  <a:srgbClr val="FF0000"/>
                </a:solidFill>
                <a:cs typeface="Traditional Arabic" pitchFamily="2" charset="-78"/>
              </a:rPr>
              <a:t> الدراسة </a:t>
            </a:r>
            <a:endParaRPr lang="fr-FR" sz="6000" dirty="0" smtClean="0">
              <a:solidFill>
                <a:srgbClr val="FF0000"/>
              </a:solidFill>
            </a:endParaRPr>
          </a:p>
        </p:txBody>
      </p:sp>
      <p:sp>
        <p:nvSpPr>
          <p:cNvPr id="23" name="Espace réservé du texte 22"/>
          <p:cNvSpPr>
            <a:spLocks noGrp="1"/>
          </p:cNvSpPr>
          <p:nvPr>
            <p:ph type="body" sz="quarter" idx="29"/>
          </p:nvPr>
        </p:nvSpPr>
        <p:spPr>
          <a:xfrm>
            <a:off x="14919969" y="15507172"/>
            <a:ext cx="14276605" cy="4105131"/>
          </a:xfrm>
        </p:spPr>
        <p:txBody>
          <a:bodyPr/>
          <a:lstStyle/>
          <a:p>
            <a:endParaRPr lang="ar-SA" sz="6000" dirty="0" smtClean="0">
              <a:solidFill>
                <a:srgbClr val="FF0000"/>
              </a:solidFill>
              <a:cs typeface="Traditional Arabic" pitchFamily="2" charset="-78"/>
            </a:endParaRPr>
          </a:p>
          <a:p>
            <a:r>
              <a:rPr lang="ar-SA" sz="6000" dirty="0" smtClean="0">
                <a:solidFill>
                  <a:srgbClr val="FF0000"/>
                </a:solidFill>
                <a:cs typeface="Traditional Arabic" pitchFamily="2" charset="-78"/>
              </a:rPr>
              <a:t>-01- إشكالية البحث:</a:t>
            </a:r>
          </a:p>
          <a:p>
            <a:endParaRPr lang="fr-FR" sz="6000" dirty="0" smtClean="0">
              <a:solidFill>
                <a:srgbClr val="FF0000"/>
              </a:solidFill>
              <a:cs typeface="Traditional Arabic" pitchFamily="2" charset="-78"/>
            </a:endParaRPr>
          </a:p>
          <a:p>
            <a:endParaRPr lang="fr-FR" dirty="0">
              <a:solidFill>
                <a:srgbClr val="FF0000"/>
              </a:solidFill>
            </a:endParaRPr>
          </a:p>
        </p:txBody>
      </p:sp>
      <p:sp>
        <p:nvSpPr>
          <p:cNvPr id="24" name="Espace réservé du texte 23"/>
          <p:cNvSpPr>
            <a:spLocks noGrp="1"/>
          </p:cNvSpPr>
          <p:nvPr>
            <p:ph type="body" sz="quarter" idx="30"/>
          </p:nvPr>
        </p:nvSpPr>
        <p:spPr>
          <a:xfrm>
            <a:off x="15357254" y="21259365"/>
            <a:ext cx="14283756" cy="41571075"/>
          </a:xfrm>
        </p:spPr>
        <p:txBody>
          <a:bodyPr/>
          <a:lstStyle/>
          <a:p>
            <a:pPr algn="ctr" rtl="1"/>
            <a:r>
              <a:rPr lang="ar-SA" sz="4400" b="1" u="sng" dirty="0" smtClean="0">
                <a:solidFill>
                  <a:srgbClr val="FF0000"/>
                </a:solidFill>
              </a:rPr>
              <a:t>الأسئلة الفرعية</a:t>
            </a:r>
            <a:endParaRPr lang="fr-FR" sz="4400" dirty="0" smtClean="0">
              <a:solidFill>
                <a:srgbClr val="FF0000"/>
              </a:solidFill>
            </a:endParaRPr>
          </a:p>
          <a:p>
            <a:pPr algn="ctr" rtl="1"/>
            <a:r>
              <a:rPr lang="ar-SA" sz="4400" dirty="0" smtClean="0"/>
              <a:t> </a:t>
            </a:r>
          </a:p>
          <a:p>
            <a:pPr algn="r" rtl="1"/>
            <a:endParaRPr lang="ar-SA" sz="4400" b="1" dirty="0" smtClean="0">
              <a:latin typeface="Traditional Arabic" pitchFamily="18" charset="-78"/>
              <a:cs typeface="Traditional Arabic" pitchFamily="2" charset="-78"/>
            </a:endParaRPr>
          </a:p>
          <a:p>
            <a:pPr algn="r" rtl="1"/>
            <a:endParaRPr lang="ar-SA" sz="4400" dirty="0" smtClean="0"/>
          </a:p>
          <a:p>
            <a:pPr rtl="1"/>
            <a:r>
              <a:rPr lang="ar-SA" sz="4400" dirty="0" smtClean="0"/>
              <a:t> </a:t>
            </a:r>
          </a:p>
          <a:p>
            <a:pPr rtl="1"/>
            <a:endParaRPr lang="fr-FR" sz="4400" i="1" dirty="0" smtClean="0"/>
          </a:p>
          <a:p>
            <a:pPr rtl="1"/>
            <a:endParaRPr lang="ar-SA" sz="4400" dirty="0" smtClean="0"/>
          </a:p>
          <a:p>
            <a:pPr rtl="1"/>
            <a:endParaRPr lang="fr-FR" sz="4400" dirty="0" smtClean="0"/>
          </a:p>
          <a:p>
            <a:pPr algn="ctr" rtl="1"/>
            <a:r>
              <a:rPr lang="ar-SA" sz="5400" u="sng" dirty="0" smtClean="0">
                <a:solidFill>
                  <a:srgbClr val="FF0000"/>
                </a:solidFill>
              </a:rPr>
              <a:t>- 02- فرضيات البحث</a:t>
            </a:r>
            <a:endParaRPr lang="ar-DZ" sz="5400" dirty="0" smtClean="0">
              <a:cs typeface="Traditional Arabic" pitchFamily="2" charset="-78"/>
            </a:endParaRPr>
          </a:p>
          <a:p>
            <a:pPr algn="r" rtl="1"/>
            <a:endParaRPr lang="ar-SA" sz="5400" dirty="0" smtClean="0">
              <a:cs typeface="Traditional Arabic" pitchFamily="2" charset="-78"/>
            </a:endParaRPr>
          </a:p>
          <a:p>
            <a:pPr algn="r" rtl="1"/>
            <a:endParaRPr lang="ar-DZ" sz="5400" dirty="0" smtClean="0">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ctr" rtl="1"/>
            <a:r>
              <a:rPr lang="ar-SA" sz="4400" b="1" dirty="0" smtClean="0">
                <a:solidFill>
                  <a:srgbClr val="FF0000"/>
                </a:solidFill>
                <a:latin typeface="Traditional Arabic" pitchFamily="18" charset="-78"/>
                <a:cs typeface="Traditional Arabic" pitchFamily="18" charset="-78"/>
              </a:rPr>
              <a:t>-</a:t>
            </a:r>
            <a:r>
              <a:rPr lang="ar-SA" sz="4400" b="1" u="sng" dirty="0" smtClean="0">
                <a:solidFill>
                  <a:srgbClr val="FF0000"/>
                </a:solidFill>
                <a:latin typeface="Traditional Arabic" pitchFamily="18" charset="-78"/>
                <a:cs typeface="Traditional Arabic" pitchFamily="18" charset="-78"/>
              </a:rPr>
              <a:t> 03- مبررات اختيار الموضوع </a:t>
            </a:r>
            <a:endParaRPr lang="ar-SA" sz="4400" b="1" u="sng" dirty="0" smtClean="0">
              <a:solidFill>
                <a:srgbClr val="FF0000"/>
              </a:solidFill>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r>
              <a:rPr lang="ar-SA" sz="4400" b="1" dirty="0" smtClean="0">
                <a:latin typeface="Traditional Arabic" pitchFamily="18" charset="-78"/>
                <a:cs typeface="Traditional Arabic" pitchFamily="2" charset="-78"/>
              </a:rPr>
              <a:t> </a:t>
            </a:r>
            <a:endParaRPr lang="fr-FR" sz="4400" dirty="0" smtClean="0"/>
          </a:p>
          <a:p>
            <a:pPr algn="ctr" rtl="1"/>
            <a:r>
              <a:rPr lang="ar-SA" sz="6000" b="1" dirty="0" smtClean="0">
                <a:solidFill>
                  <a:srgbClr val="FF0000"/>
                </a:solidFill>
              </a:rPr>
              <a:t> </a:t>
            </a:r>
            <a:endParaRPr lang="fr-FR" sz="4400" dirty="0" smtClean="0"/>
          </a:p>
          <a:p>
            <a:pPr algn="r" rtl="1"/>
            <a:endParaRPr lang="fr-FR" sz="4000" dirty="0" smtClean="0">
              <a:cs typeface="Traditional Arabic" pitchFamily="2" charset="-78"/>
            </a:endParaRPr>
          </a:p>
          <a:p>
            <a:pPr algn="r" rtl="1"/>
            <a:endParaRPr lang="fr-FR" sz="4000" dirty="0" smtClean="0"/>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r>
              <a:rPr lang="ar-SA" sz="4400" b="1" dirty="0" smtClean="0">
                <a:latin typeface="Traditional Arabic" pitchFamily="18" charset="-78"/>
                <a:cs typeface="Traditional Arabic" pitchFamily="18" charset="-78"/>
              </a:rPr>
              <a:t> </a:t>
            </a: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r>
              <a:rPr lang="ar-SA" sz="4400" b="1" dirty="0" smtClean="0">
                <a:latin typeface="Traditional Arabic" pitchFamily="18" charset="-78"/>
                <a:cs typeface="Traditional Arabic" pitchFamily="18" charset="-78"/>
              </a:rPr>
              <a:t> </a:t>
            </a: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r>
              <a:rPr lang="ar-SA" sz="4400" dirty="0" smtClean="0">
                <a:latin typeface="Traditional Arabic" pitchFamily="18" charset="-78"/>
                <a:cs typeface="Traditional Arabic" pitchFamily="18" charset="-78"/>
              </a:rPr>
              <a:t> </a:t>
            </a:r>
            <a:endParaRPr lang="fr-FR" sz="4400" dirty="0" smtClean="0"/>
          </a:p>
          <a:p>
            <a:pPr algn="r" rtl="1"/>
            <a:endParaRPr lang="fr-FR" sz="4000" dirty="0" smtClean="0">
              <a:cs typeface="Traditional Arabic" pitchFamily="2" charset="-78"/>
            </a:endParaRPr>
          </a:p>
          <a:p>
            <a:pPr algn="r" rtl="1"/>
            <a:endParaRPr lang="fr-FR" sz="4000" dirty="0"/>
          </a:p>
        </p:txBody>
      </p:sp>
      <p:cxnSp>
        <p:nvCxnSpPr>
          <p:cNvPr id="26" name="Connecteur droit avec flèche 25"/>
          <p:cNvCxnSpPr/>
          <p:nvPr/>
        </p:nvCxnSpPr>
        <p:spPr>
          <a:xfrm>
            <a:off x="22408011" y="28925044"/>
            <a:ext cx="3668155" cy="11870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Ellipse 28"/>
          <p:cNvSpPr/>
          <p:nvPr/>
        </p:nvSpPr>
        <p:spPr>
          <a:xfrm>
            <a:off x="15357254" y="22388941"/>
            <a:ext cx="4713051" cy="4443969"/>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lvl="0" algn="ctr" rtl="1"/>
            <a:endParaRPr lang="ar-SA" sz="3200" dirty="0" smtClean="0">
              <a:latin typeface="Traditional Arabic" pitchFamily="18" charset="-78"/>
              <a:cs typeface="Traditional Arabic" pitchFamily="18" charset="-78"/>
            </a:endParaRPr>
          </a:p>
          <a:p>
            <a:pPr lvl="0" algn="ctr" rtl="1"/>
            <a:r>
              <a:rPr lang="ar-SA" sz="3200" dirty="0" err="1" smtClean="0">
                <a:solidFill>
                  <a:schemeClr val="tx1"/>
                </a:solidFill>
                <a:latin typeface="Traditional Arabic" pitchFamily="18" charset="-78"/>
                <a:cs typeface="Traditional Arabic" pitchFamily="18" charset="-78"/>
              </a:rPr>
              <a:t>0</a:t>
            </a:r>
            <a:r>
              <a:rPr lang="ar-SA" sz="3600" dirty="0" err="1" smtClean="0">
                <a:solidFill>
                  <a:schemeClr val="tx1"/>
                </a:solidFill>
                <a:latin typeface="Traditional Arabic" pitchFamily="18" charset="-78"/>
                <a:cs typeface="Traditional Arabic" pitchFamily="18" charset="-78"/>
              </a:rPr>
              <a:t>3-</a:t>
            </a:r>
            <a:r>
              <a:rPr lang="ar-SA" sz="3600" dirty="0" smtClean="0">
                <a:solidFill>
                  <a:schemeClr val="tx1"/>
                </a:solidFill>
                <a:latin typeface="Traditional Arabic" pitchFamily="18" charset="-78"/>
                <a:cs typeface="Traditional Arabic" pitchFamily="18" charset="-78"/>
              </a:rPr>
              <a:t> </a:t>
            </a:r>
            <a:r>
              <a:rPr lang="ar-DZ" sz="4000" b="1" dirty="0" smtClean="0">
                <a:solidFill>
                  <a:schemeClr val="tx1"/>
                </a:solidFill>
              </a:rPr>
              <a:t>فيما يكمن أثر تسيير المخزون على الربح المحاسبي للمؤسسة؟</a:t>
            </a:r>
            <a:r>
              <a:rPr lang="ar-SA" sz="3600" b="1" dirty="0" err="1" smtClean="0">
                <a:solidFill>
                  <a:schemeClr val="tx1"/>
                </a:solidFill>
              </a:rPr>
              <a:t>.</a:t>
            </a:r>
            <a:endParaRPr lang="fr-FR" sz="3200" dirty="0" smtClean="0">
              <a:solidFill>
                <a:schemeClr val="tx1"/>
              </a:solidFill>
              <a:latin typeface="Traditional Arabic" pitchFamily="18" charset="-78"/>
              <a:cs typeface="Traditional Arabic" pitchFamily="18" charset="-78"/>
            </a:endParaRPr>
          </a:p>
          <a:p>
            <a:pPr lvl="0" algn="ctr" rtl="1"/>
            <a:endParaRPr lang="fr-FR" sz="3600" dirty="0">
              <a:cs typeface="Traditional Arabic" pitchFamily="2" charset="-78"/>
            </a:endParaRPr>
          </a:p>
        </p:txBody>
      </p:sp>
      <p:sp>
        <p:nvSpPr>
          <p:cNvPr id="30" name="Ellipse 29"/>
          <p:cNvSpPr/>
          <p:nvPr/>
        </p:nvSpPr>
        <p:spPr>
          <a:xfrm>
            <a:off x="16006216" y="30112136"/>
            <a:ext cx="4304788" cy="4635063"/>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r" rtl="1"/>
            <a:r>
              <a:rPr lang="ar-SA" sz="3200" dirty="0" smtClean="0">
                <a:latin typeface="Traditional Arabic" pitchFamily="18" charset="-78"/>
                <a:cs typeface="Traditional Arabic" pitchFamily="18" charset="-78"/>
              </a:rPr>
              <a:t> </a:t>
            </a:r>
            <a:endParaRPr lang="fr-FR" sz="3200" dirty="0" smtClean="0">
              <a:latin typeface="Traditional Arabic" pitchFamily="18" charset="-78"/>
              <a:cs typeface="Traditional Arabic" pitchFamily="18" charset="-78"/>
            </a:endParaRPr>
          </a:p>
          <a:p>
            <a:pPr algn="ctr" rtl="1"/>
            <a:endParaRPr lang="ar-SA" sz="3600" dirty="0" smtClean="0"/>
          </a:p>
          <a:p>
            <a:pPr algn="ctr" rtl="1"/>
            <a:r>
              <a:rPr lang="ar-SA" sz="3200" dirty="0" smtClean="0"/>
              <a:t>-</a:t>
            </a:r>
            <a:r>
              <a:rPr lang="ar-SA" sz="3200" b="1" dirty="0" smtClean="0"/>
              <a:t>يبرز التسيير الأمثل للمخزون </a:t>
            </a:r>
            <a:r>
              <a:rPr lang="ar-SA" sz="3200" b="1" dirty="0" err="1" smtClean="0"/>
              <a:t>إنعكاسا</a:t>
            </a:r>
            <a:r>
              <a:rPr lang="ar-SA" sz="3200" b="1" dirty="0" smtClean="0"/>
              <a:t> إيجابيا على الربح المحاسبي من خلال متابعة المخزون </a:t>
            </a:r>
            <a:r>
              <a:rPr lang="ar-DZ" sz="3200" b="1" dirty="0" smtClean="0"/>
              <a:t>و ت</a:t>
            </a:r>
            <a:r>
              <a:rPr lang="ar-SA" sz="3200" b="1" dirty="0" err="1" smtClean="0"/>
              <a:t>طبيق</a:t>
            </a:r>
            <a:r>
              <a:rPr lang="ar-SA" sz="3200" b="1" dirty="0" smtClean="0"/>
              <a:t> المؤسسة لمبادئ النظام المحاسبي المالي.</a:t>
            </a:r>
            <a:endParaRPr lang="fr-FR" sz="3200" b="1" dirty="0" smtClean="0"/>
          </a:p>
          <a:p>
            <a:pPr lvl="0" algn="r" rtl="1"/>
            <a:endParaRPr lang="fr-FR" sz="3200" dirty="0" smtClean="0">
              <a:cs typeface="Traditional Arabic" pitchFamily="2" charset="-78"/>
            </a:endParaRPr>
          </a:p>
        </p:txBody>
      </p:sp>
      <p:sp>
        <p:nvSpPr>
          <p:cNvPr id="31" name="Ellipse 30"/>
          <p:cNvSpPr/>
          <p:nvPr/>
        </p:nvSpPr>
        <p:spPr>
          <a:xfrm>
            <a:off x="25082944" y="29670701"/>
            <a:ext cx="4530436" cy="4200599"/>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r" rtl="1"/>
            <a:r>
              <a:rPr lang="ar-DZ" sz="3200" dirty="0" smtClean="0">
                <a:latin typeface="Traditional Arabic" pitchFamily="18" charset="-78"/>
                <a:cs typeface="Traditional Arabic" pitchFamily="18" charset="-78"/>
              </a:rPr>
              <a:t>-</a:t>
            </a:r>
            <a:r>
              <a:rPr lang="ar-SA" sz="3200" dirty="0" smtClean="0">
                <a:latin typeface="Traditional Arabic" pitchFamily="18" charset="-78"/>
                <a:cs typeface="Traditional Arabic" pitchFamily="18" charset="-78"/>
              </a:rPr>
              <a:t> </a:t>
            </a:r>
            <a:r>
              <a:rPr lang="ar-SA" sz="3200" dirty="0" smtClean="0"/>
              <a:t> </a:t>
            </a:r>
            <a:r>
              <a:rPr lang="ar-SA" sz="3200" dirty="0" err="1" smtClean="0"/>
              <a:t>-01-</a:t>
            </a:r>
            <a:r>
              <a:rPr lang="ar-SA" sz="3200" dirty="0" smtClean="0"/>
              <a:t> </a:t>
            </a:r>
            <a:r>
              <a:rPr lang="ar-DZ" sz="3200" b="1" dirty="0" smtClean="0"/>
              <a:t>للمخزون أهمية كبيرة في نشاط المؤسسة ويساهم تسييره العقلاني في تحقيق هدف المؤسسة.</a:t>
            </a:r>
            <a:endParaRPr lang="fr-FR" sz="3200" b="1" dirty="0" smtClean="0"/>
          </a:p>
          <a:p>
            <a:pPr lvl="0" algn="r" rtl="1"/>
            <a:endParaRPr lang="fr-FR" sz="3200" dirty="0">
              <a:latin typeface="Traditional Arabic" pitchFamily="18" charset="-78"/>
              <a:cs typeface="Traditional Arabic" pitchFamily="18" charset="-78"/>
            </a:endParaRPr>
          </a:p>
        </p:txBody>
      </p:sp>
      <p:cxnSp>
        <p:nvCxnSpPr>
          <p:cNvPr id="35" name="Connecteur droit avec flèche 34"/>
          <p:cNvCxnSpPr/>
          <p:nvPr/>
        </p:nvCxnSpPr>
        <p:spPr>
          <a:xfrm rot="5400000">
            <a:off x="22036777" y="29297873"/>
            <a:ext cx="74565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Connecteur droit avec flèche 37"/>
          <p:cNvCxnSpPr/>
          <p:nvPr/>
        </p:nvCxnSpPr>
        <p:spPr>
          <a:xfrm rot="10800000" flipV="1">
            <a:off x="18571781" y="28925042"/>
            <a:ext cx="3780283" cy="11870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0" name="Ellipse 39"/>
          <p:cNvSpPr/>
          <p:nvPr/>
        </p:nvSpPr>
        <p:spPr>
          <a:xfrm>
            <a:off x="20311004" y="29670704"/>
            <a:ext cx="4530436" cy="4200596"/>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rtl="1"/>
            <a:r>
              <a:rPr lang="ar-SA" sz="2800" dirty="0" smtClean="0">
                <a:latin typeface="Traditional Arabic" pitchFamily="18" charset="-78"/>
                <a:cs typeface="Traditional Arabic" pitchFamily="18" charset="-78"/>
              </a:rPr>
              <a:t> </a:t>
            </a:r>
            <a:r>
              <a:rPr lang="ar-SA" sz="2800" dirty="0" smtClean="0"/>
              <a:t>-</a:t>
            </a:r>
          </a:p>
          <a:p>
            <a:pPr algn="ctr" rtl="1"/>
            <a:r>
              <a:rPr lang="ar-SA" sz="3200" dirty="0" err="1" smtClean="0"/>
              <a:t>02-</a:t>
            </a:r>
            <a:r>
              <a:rPr lang="ar-SA" sz="3200" dirty="0" smtClean="0"/>
              <a:t> </a:t>
            </a:r>
            <a:r>
              <a:rPr lang="ar-DZ" sz="3200" b="1" dirty="0" smtClean="0"/>
              <a:t>إصلاح النظام المحاسبي الجزائري كفيل يجعل مخرجاته على مستوى </a:t>
            </a:r>
            <a:r>
              <a:rPr lang="ar-DZ" sz="3200" b="1" dirty="0" err="1" smtClean="0"/>
              <a:t>المخزونات</a:t>
            </a:r>
            <a:r>
              <a:rPr lang="ar-DZ" sz="3200" b="1" dirty="0" smtClean="0"/>
              <a:t> تعبر عن الواقع الفعلي للمؤسسة وبالتالي تلبي </a:t>
            </a:r>
            <a:r>
              <a:rPr lang="ar-DZ" sz="3200" b="1" dirty="0" err="1" smtClean="0"/>
              <a:t>إحتياجات</a:t>
            </a:r>
            <a:r>
              <a:rPr lang="ar-DZ" sz="3200" b="1" dirty="0" smtClean="0"/>
              <a:t> مستخدميها</a:t>
            </a:r>
            <a:endParaRPr lang="fr-FR" sz="3200" dirty="0" smtClean="0"/>
          </a:p>
          <a:p>
            <a:pPr lvl="0" algn="ctr" rtl="1"/>
            <a:endParaRPr lang="fr-FR" sz="3600" dirty="0">
              <a:latin typeface="Traditional Arabic" pitchFamily="18" charset="-78"/>
              <a:cs typeface="Traditional Arabic" pitchFamily="18" charset="-78"/>
            </a:endParaRPr>
          </a:p>
        </p:txBody>
      </p:sp>
      <p:cxnSp>
        <p:nvCxnSpPr>
          <p:cNvPr id="42" name="Connecteur droit avec flèche 41"/>
          <p:cNvCxnSpPr/>
          <p:nvPr/>
        </p:nvCxnSpPr>
        <p:spPr>
          <a:xfrm flipV="1">
            <a:off x="19549241" y="22383703"/>
            <a:ext cx="2858770" cy="10129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Connecteur droit avec flèche 43"/>
          <p:cNvCxnSpPr/>
          <p:nvPr/>
        </p:nvCxnSpPr>
        <p:spPr>
          <a:xfrm rot="10800000">
            <a:off x="22352856" y="22334399"/>
            <a:ext cx="2808492" cy="10623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7" name="Text Placeholder 345"/>
          <p:cNvSpPr txBox="1">
            <a:spLocks/>
          </p:cNvSpPr>
          <p:nvPr/>
        </p:nvSpPr>
        <p:spPr>
          <a:xfrm>
            <a:off x="370128" y="13905186"/>
            <a:ext cx="14300387" cy="1646300"/>
          </a:xfrm>
          <a:prstGeom prst="rect">
            <a:avLst/>
          </a:prstGeom>
        </p:spPr>
        <p:txBody>
          <a:bodyPr wrap="square" lIns="223877" tIns="223877" rIns="223877" bIns="223877">
            <a:spAutoFit/>
          </a:bodyPr>
          <a:lstStyle/>
          <a:p>
            <a:pPr marL="0" marR="0" lvl="0" indent="0" algn="l" defTabSz="4298410" rtl="1"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rPr>
              <a:t> </a:t>
            </a:r>
            <a:endParaRPr kumimoji="0" lang="fr-FR"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endParaRPr>
          </a:p>
          <a:p>
            <a:pPr marL="0" marR="0" lvl="0" indent="0" algn="l" defTabSz="4298410" rtl="0" eaLnBrk="1" fontAlgn="auto" latinLnBrk="0" hangingPunct="1">
              <a:lnSpc>
                <a:spcPct val="100000"/>
              </a:lnSpc>
              <a:spcBef>
                <a:spcPct val="20000"/>
              </a:spcBef>
              <a:spcAft>
                <a:spcPts val="0"/>
              </a:spcAft>
              <a:buClrTx/>
              <a:buSzTx/>
              <a:buFont typeface="Arial" pitchFamily="34" charset="0"/>
              <a:buNone/>
              <a:tabLst/>
              <a:defRPr/>
            </a:pPr>
            <a:endParaRPr kumimoji="0" lang="en-US" sz="2800" b="0" i="0" u="none" strike="noStrike" kern="1200" cap="none" spc="0" normalizeH="0" baseline="0" noProof="0" dirty="0">
              <a:ln>
                <a:noFill/>
              </a:ln>
              <a:solidFill>
                <a:schemeClr val="accent5">
                  <a:lumMod val="50000"/>
                </a:schemeClr>
              </a:solidFill>
              <a:effectLst/>
              <a:uLnTx/>
              <a:uFillTx/>
              <a:latin typeface="Trebuchet MS" pitchFamily="34" charset="0"/>
              <a:ea typeface="+mn-ea"/>
              <a:cs typeface="+mn-cs"/>
            </a:endParaRPr>
          </a:p>
        </p:txBody>
      </p:sp>
      <p:sp>
        <p:nvSpPr>
          <p:cNvPr id="52" name="Ellipse 51"/>
          <p:cNvSpPr/>
          <p:nvPr/>
        </p:nvSpPr>
        <p:spPr>
          <a:xfrm>
            <a:off x="824138" y="14535810"/>
            <a:ext cx="13846377" cy="5487596"/>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rtl="1"/>
            <a:r>
              <a:rPr lang="ar-SA" sz="3200" dirty="0" smtClean="0">
                <a:cs typeface="Traditional Arabic" pitchFamily="2" charset="-78"/>
              </a:rPr>
              <a:t> </a:t>
            </a:r>
            <a:r>
              <a:rPr lang="ar-DZ" sz="3200" dirty="0" smtClean="0">
                <a:cs typeface="Traditional Arabic" pitchFamily="2" charset="-78"/>
              </a:rPr>
              <a:t>1- </a:t>
            </a:r>
            <a:r>
              <a:rPr lang="ar-DZ" sz="3200" b="1" dirty="0" smtClean="0"/>
              <a:t>تركيز الاهتمام على احدى أهم عناصر أصول المنشأة، ألا وهي </a:t>
            </a:r>
            <a:r>
              <a:rPr lang="ar-DZ" sz="3200" b="1" dirty="0" err="1" smtClean="0"/>
              <a:t>المخزونات</a:t>
            </a:r>
            <a:r>
              <a:rPr lang="ar-DZ" sz="3200" b="1" dirty="0" smtClean="0"/>
              <a:t>، حيث أن عدم التحكم في تقييمها محاسبيا ومعالجة السليمة لهذا العنصر الهام يؤدي إلى اعطاء صورة غير صحيحة عن الوضعية المالية </a:t>
            </a:r>
            <a:r>
              <a:rPr lang="ar-DZ" sz="3200" b="1" dirty="0" err="1" smtClean="0"/>
              <a:t>للمنشأة </a:t>
            </a:r>
            <a:r>
              <a:rPr lang="ar-DZ" sz="3200" b="1" dirty="0" smtClean="0"/>
              <a:t>، وبالتالي كافة مخرجات النظام </a:t>
            </a:r>
            <a:endParaRPr lang="fr-FR" sz="3200" b="1" dirty="0" smtClean="0"/>
          </a:p>
          <a:p>
            <a:pPr algn="ctr" rtl="1"/>
            <a:r>
              <a:rPr lang="ar-DZ" sz="3200" b="1" dirty="0" smtClean="0"/>
              <a:t>2- نظرا لحداثة تطبيق النظام المحاسبي المالي في الجزائر، وفي اطار </a:t>
            </a:r>
            <a:r>
              <a:rPr lang="ar-DZ" sz="3200" b="1" dirty="0" err="1" smtClean="0"/>
              <a:t>الجهوذ</a:t>
            </a:r>
            <a:r>
              <a:rPr lang="ar-DZ" sz="3200" b="1" dirty="0" smtClean="0"/>
              <a:t> المبذولة من طرف أهل الاختصاص في </a:t>
            </a:r>
            <a:r>
              <a:rPr lang="ar-DZ" sz="3200" b="1" dirty="0" err="1" smtClean="0"/>
              <a:t>تفعيل</a:t>
            </a:r>
            <a:r>
              <a:rPr lang="ar-DZ" sz="3200" b="1" dirty="0" smtClean="0"/>
              <a:t> وتسهيل الممارسة </a:t>
            </a:r>
            <a:r>
              <a:rPr lang="ar-DZ" sz="3200" b="1" dirty="0" err="1" smtClean="0"/>
              <a:t>المحاسبية.</a:t>
            </a:r>
            <a:r>
              <a:rPr lang="ar-DZ" sz="3200" b="1" dirty="0" smtClean="0"/>
              <a:t> تندرج الدراسة على تقييم ومعالجة المخزون وانعكاساتها على ربح المؤسسة </a:t>
            </a:r>
            <a:endParaRPr lang="fr-FR" sz="3200" b="1" dirty="0" smtClean="0"/>
          </a:p>
        </p:txBody>
      </p:sp>
      <p:sp>
        <p:nvSpPr>
          <p:cNvPr id="36" name="ZoneTexte 35"/>
          <p:cNvSpPr txBox="1"/>
          <p:nvPr/>
        </p:nvSpPr>
        <p:spPr>
          <a:xfrm>
            <a:off x="1686378" y="25922585"/>
            <a:ext cx="12423228" cy="1323439"/>
          </a:xfrm>
          <a:prstGeom prst="rect">
            <a:avLst/>
          </a:prstGeom>
          <a:noFill/>
        </p:spPr>
        <p:txBody>
          <a:bodyPr wrap="square" rtlCol="0">
            <a:spAutoFit/>
          </a:bodyPr>
          <a:lstStyle/>
          <a:p>
            <a:pPr algn="ctr" rtl="1"/>
            <a:r>
              <a:rPr lang="ar-SA" sz="8000" u="sng" dirty="0" smtClean="0">
                <a:solidFill>
                  <a:srgbClr val="FF0000"/>
                </a:solidFill>
                <a:latin typeface="Traditional Arabic" pitchFamily="18" charset="-78"/>
                <a:cs typeface="Traditional Arabic" pitchFamily="18" charset="-78"/>
              </a:rPr>
              <a:t> </a:t>
            </a:r>
            <a:endParaRPr lang="fr-FR" sz="4400" u="sng" dirty="0">
              <a:solidFill>
                <a:srgbClr val="FF0000"/>
              </a:solidFill>
            </a:endParaRPr>
          </a:p>
        </p:txBody>
      </p:sp>
      <p:sp>
        <p:nvSpPr>
          <p:cNvPr id="6145" name="Rectangle 1"/>
          <p:cNvSpPr>
            <a:spLocks noChangeArrowheads="1"/>
          </p:cNvSpPr>
          <p:nvPr/>
        </p:nvSpPr>
        <p:spPr bwMode="auto">
          <a:xfrm>
            <a:off x="0" y="-1"/>
            <a:ext cx="30275213"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Char char="•"/>
              <a:tabLst/>
            </a:pPr>
            <a:r>
              <a:rPr kumimoji="0" lang="ar-SA" sz="1600" b="0" i="0" u="none" strike="noStrike" cap="none" normalizeH="0" baseline="0" dirty="0" smtClean="0">
                <a:ln>
                  <a:noFill/>
                </a:ln>
                <a:solidFill>
                  <a:schemeClr val="tx1"/>
                </a:solidFill>
                <a:effectLst/>
                <a:latin typeface="Traditional Arabic" pitchFamily="18" charset="-78"/>
                <a:ea typeface="Times New Roman" pitchFamily="18" charset="0"/>
                <a:cs typeface="Traditional Arabic" pitchFamily="18" charset="-78"/>
              </a:rPr>
              <a:t> </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8" name="Ellipse 67"/>
          <p:cNvSpPr/>
          <p:nvPr/>
        </p:nvSpPr>
        <p:spPr>
          <a:xfrm>
            <a:off x="20463641" y="23396699"/>
            <a:ext cx="4225159" cy="3942109"/>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rtl="1"/>
            <a:r>
              <a:rPr lang="ar-SA" sz="4000" dirty="0" smtClean="0">
                <a:solidFill>
                  <a:schemeClr val="tx1"/>
                </a:solidFill>
                <a:latin typeface="Traditional Arabic" pitchFamily="18" charset="-78"/>
                <a:cs typeface="Traditional Arabic" pitchFamily="18" charset="-78"/>
              </a:rPr>
              <a:t>02-</a:t>
            </a:r>
            <a:r>
              <a:rPr lang="ar-DZ" sz="4000" b="1" dirty="0" smtClean="0">
                <a:solidFill>
                  <a:schemeClr val="tx1"/>
                </a:solidFill>
              </a:rPr>
              <a:t> </a:t>
            </a:r>
            <a:r>
              <a:rPr lang="ar-DZ" sz="4000" b="1" dirty="0" err="1" smtClean="0">
                <a:solidFill>
                  <a:schemeClr val="tx1"/>
                </a:solidFill>
              </a:rPr>
              <a:t>ماهي</a:t>
            </a:r>
            <a:r>
              <a:rPr lang="ar-DZ" sz="4000" b="1" dirty="0" smtClean="0">
                <a:solidFill>
                  <a:schemeClr val="tx1"/>
                </a:solidFill>
              </a:rPr>
              <a:t> الإصلاحات التي جاء </a:t>
            </a:r>
            <a:r>
              <a:rPr lang="ar-DZ" sz="4000" b="1" dirty="0" err="1" smtClean="0">
                <a:solidFill>
                  <a:schemeClr val="tx1"/>
                </a:solidFill>
              </a:rPr>
              <a:t>بها</a:t>
            </a:r>
            <a:r>
              <a:rPr lang="ar-DZ" sz="4000" b="1" dirty="0" smtClean="0">
                <a:solidFill>
                  <a:schemeClr val="tx1"/>
                </a:solidFill>
              </a:rPr>
              <a:t> النظام المحاسبي المالي على مستوى </a:t>
            </a:r>
            <a:r>
              <a:rPr lang="ar-DZ" sz="4000" b="1" dirty="0" err="1" smtClean="0">
                <a:solidFill>
                  <a:schemeClr val="tx1"/>
                </a:solidFill>
              </a:rPr>
              <a:t>المخزونات؟</a:t>
            </a:r>
            <a:endParaRPr lang="fr-FR" sz="4000" dirty="0" smtClean="0">
              <a:solidFill>
                <a:schemeClr val="tx1"/>
              </a:solidFill>
              <a:latin typeface="Traditional Arabic" pitchFamily="18" charset="-78"/>
              <a:cs typeface="Traditional Arabic" pitchFamily="18" charset="-78"/>
            </a:endParaRPr>
          </a:p>
          <a:p>
            <a:pPr lvl="0" algn="ctr" rtl="1"/>
            <a:endParaRPr lang="fr-FR" sz="2800" dirty="0">
              <a:cs typeface="Traditional Arabic" pitchFamily="2" charset="-78"/>
            </a:endParaRPr>
          </a:p>
        </p:txBody>
      </p:sp>
      <p:cxnSp>
        <p:nvCxnSpPr>
          <p:cNvPr id="69" name="Connecteur droit avec flèche 68"/>
          <p:cNvCxnSpPr>
            <a:endCxn id="68" idx="0"/>
          </p:cNvCxnSpPr>
          <p:nvPr/>
        </p:nvCxnSpPr>
        <p:spPr>
          <a:xfrm rot="16200000" flipH="1">
            <a:off x="21978375" y="22798852"/>
            <a:ext cx="1029073" cy="1666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7" name="Espace réservé du texte 36"/>
          <p:cNvSpPr>
            <a:spLocks noGrp="1"/>
          </p:cNvSpPr>
          <p:nvPr>
            <p:ph type="body" sz="quarter" idx="26"/>
          </p:nvPr>
        </p:nvSpPr>
        <p:spPr>
          <a:xfrm>
            <a:off x="15353328" y="6463862"/>
            <a:ext cx="14287682" cy="1467789"/>
          </a:xfrm>
        </p:spPr>
        <p:txBody>
          <a:bodyPr/>
          <a:lstStyle/>
          <a:p>
            <a:pPr algn="ctr"/>
            <a:r>
              <a:rPr lang="ar-SA" sz="6600" u="sng" dirty="0" smtClean="0">
                <a:solidFill>
                  <a:srgbClr val="FF0000"/>
                </a:solidFill>
              </a:rPr>
              <a:t>مقدمة </a:t>
            </a:r>
            <a:endParaRPr lang="fr-FR" sz="4000" dirty="0"/>
          </a:p>
        </p:txBody>
      </p:sp>
      <p:sp>
        <p:nvSpPr>
          <p:cNvPr id="79" name="Ellipse 78"/>
          <p:cNvSpPr/>
          <p:nvPr/>
        </p:nvSpPr>
        <p:spPr>
          <a:xfrm>
            <a:off x="15765517" y="17965241"/>
            <a:ext cx="13431057" cy="3294124"/>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ar-DZ" sz="6000" dirty="0" smtClean="0"/>
              <a:t>ما مدى تأثير تسيير المخزون على الربح المحاسبي</a:t>
            </a:r>
            <a:r>
              <a:rPr lang="ar-SA" sz="6000" dirty="0" smtClean="0"/>
              <a:t> </a:t>
            </a:r>
            <a:endParaRPr lang="fr-FR" sz="6000" dirty="0"/>
          </a:p>
        </p:txBody>
      </p:sp>
      <p:sp>
        <p:nvSpPr>
          <p:cNvPr id="80" name="Rectangle 79"/>
          <p:cNvSpPr/>
          <p:nvPr/>
        </p:nvSpPr>
        <p:spPr>
          <a:xfrm>
            <a:off x="15765517" y="8026700"/>
            <a:ext cx="13847863" cy="827704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r" rtl="1"/>
            <a:r>
              <a:rPr lang="ar-SA" sz="3600" b="1" dirty="0" smtClean="0"/>
              <a:t>نظرا للتطورات التكنولوجية </a:t>
            </a:r>
            <a:r>
              <a:rPr lang="ar-SA" sz="3600" b="1" dirty="0" err="1" smtClean="0"/>
              <a:t>الإقتصادية</a:t>
            </a:r>
            <a:r>
              <a:rPr lang="ar-SA" sz="3600" b="1" dirty="0" smtClean="0"/>
              <a:t> والعولمة عرفت تطبيقات المحاسبية تحولات جذرية </a:t>
            </a:r>
            <a:r>
              <a:rPr lang="ar-SA" sz="3600" b="1" dirty="0" err="1" smtClean="0"/>
              <a:t>متسارعة</a:t>
            </a:r>
            <a:r>
              <a:rPr lang="ar-SA" sz="3600" b="1" dirty="0" smtClean="0"/>
              <a:t> أهم ما صار يميزها البعد الدولي الذي أفرزته تفاعلات المحيط العالمي، </a:t>
            </a:r>
            <a:r>
              <a:rPr lang="ar-SA" sz="3600" b="1" dirty="0" err="1" smtClean="0"/>
              <a:t>وإنتشار</a:t>
            </a:r>
            <a:r>
              <a:rPr lang="ar-SA" sz="3600" b="1" dirty="0" smtClean="0"/>
              <a:t> الشركات المتعددة الجنسيات غير أن </a:t>
            </a:r>
            <a:r>
              <a:rPr lang="ar-SA" sz="3600" b="1" dirty="0" err="1" smtClean="0"/>
              <a:t>إختلاف</a:t>
            </a:r>
            <a:r>
              <a:rPr lang="ar-SA" sz="3600" b="1" dirty="0" smtClean="0"/>
              <a:t> الممارسات المحاسبية بين الدول دفع إلى توحيد وتقريب هذه الممارسات، فبدأت الجهود تنصب على وضع أسس وقواعد لمهنة المحاسبة، نتج عنها ما يعرف بالمعايير المحاسبية </a:t>
            </a:r>
            <a:r>
              <a:rPr lang="ar-SA" sz="3600" b="1" dirty="0" err="1" smtClean="0"/>
              <a:t>الدولية </a:t>
            </a:r>
            <a:r>
              <a:rPr lang="ar-SA" sz="3600" b="1" dirty="0" smtClean="0"/>
              <a:t>، وقد تفاعلت البيئة الجزائرية بشكل عام مع هذه التطورات فكان النظام المحاسبي المالي الجديد أداة للتكيف مع البيئة الجديدة التي أفرزتها الإصلاحات </a:t>
            </a:r>
            <a:r>
              <a:rPr lang="ar-SA" sz="3600" b="1" dirty="0" err="1" smtClean="0"/>
              <a:t>الإقتصادية</a:t>
            </a:r>
            <a:r>
              <a:rPr lang="ar-SA" sz="3600" b="1" dirty="0" smtClean="0"/>
              <a:t>؛ ولقد اهتم النظام المحاسبي المالي الجديد </a:t>
            </a:r>
            <a:r>
              <a:rPr lang="ar-SA" sz="3600" b="1" dirty="0" err="1" smtClean="0"/>
              <a:t>بالمخزونات</a:t>
            </a:r>
            <a:r>
              <a:rPr lang="ar-SA" sz="3600" b="1" dirty="0" smtClean="0"/>
              <a:t> شأنه شأن المعايير المحاسبية الدولية التي أعطت اهتماما بالغا لموضوع </a:t>
            </a:r>
            <a:r>
              <a:rPr lang="ar-SA" sz="3600" b="1" dirty="0" err="1" smtClean="0"/>
              <a:t>المخزونات</a:t>
            </a:r>
            <a:r>
              <a:rPr lang="ar-SA" sz="3600" b="1" dirty="0" smtClean="0"/>
              <a:t> حيث تناولت بالدراسة لموضوع </a:t>
            </a:r>
            <a:r>
              <a:rPr lang="ar-SA" sz="3600" b="1" dirty="0" err="1" smtClean="0"/>
              <a:t>المخزونات</a:t>
            </a:r>
            <a:r>
              <a:rPr lang="ar-SA" sz="3600" b="1" dirty="0" smtClean="0"/>
              <a:t> في المعيار المحاسبي الدولي الثاني</a:t>
            </a:r>
            <a:r>
              <a:rPr lang="fr-FR" sz="3600" b="1" dirty="0" smtClean="0"/>
              <a:t>I.A.S.02) </a:t>
            </a:r>
            <a:r>
              <a:rPr lang="ar-SA" sz="3600" b="1" dirty="0" err="1" smtClean="0"/>
              <a:t>).</a:t>
            </a:r>
            <a:endParaRPr lang="fr-FR" sz="3600" b="1" dirty="0" smtClean="0"/>
          </a:p>
          <a:p>
            <a:pPr algn="r" rtl="1"/>
            <a:r>
              <a:rPr lang="fr-FR" sz="3600" b="1" dirty="0" smtClean="0"/>
              <a:t> </a:t>
            </a:r>
            <a:r>
              <a:rPr lang="ar-DZ" sz="3600" b="1" dirty="0" smtClean="0"/>
              <a:t>وبما أن </a:t>
            </a:r>
            <a:r>
              <a:rPr lang="ar-SA" sz="3600" b="1" dirty="0" err="1" smtClean="0"/>
              <a:t>المخزونات</a:t>
            </a:r>
            <a:r>
              <a:rPr lang="ar-SA" sz="3600" b="1" dirty="0" smtClean="0"/>
              <a:t> تعد عنصرا حساسا ومؤثرا على نشاط المؤسسة مهما كان نوعها، فقد أولى النظام المحاسبي المالي أهمية من حيث التقييم والمعالجة المحاسبية.</a:t>
            </a:r>
            <a:endParaRPr lang="fr-FR" sz="3600" b="1" dirty="0" smtClean="0"/>
          </a:p>
          <a:p>
            <a:pPr algn="r"/>
            <a:r>
              <a:rPr lang="ar-DZ" sz="3600" b="1" dirty="0" smtClean="0"/>
              <a:t>كما تهدف المؤسسات الجزائرية كغيرها من المؤسسات في ظل اقتصاد السوق إلى تحقيق أكبر قدر ممكن من الأرباح من أجل المحافظة على </a:t>
            </a:r>
            <a:r>
              <a:rPr lang="ar-DZ" sz="3600" b="1" dirty="0" err="1" smtClean="0"/>
              <a:t>استمراريتها</a:t>
            </a:r>
            <a:r>
              <a:rPr lang="ar-DZ" sz="3600" b="1" dirty="0" smtClean="0"/>
              <a:t>، ولا يأتي ذلك إلا </a:t>
            </a:r>
            <a:r>
              <a:rPr lang="ar-DZ" sz="3600" b="1" dirty="0" err="1" smtClean="0"/>
              <a:t>بالإهتمام</a:t>
            </a:r>
            <a:r>
              <a:rPr lang="ar-DZ" sz="3600" b="1" dirty="0" smtClean="0"/>
              <a:t> بالطرق العلمية والأساليب الحديثة في التسيير</a:t>
            </a:r>
            <a:endParaRPr lang="ar-SA" sz="3600" b="1" dirty="0" smtClean="0">
              <a:latin typeface="Traditional Arabic" pitchFamily="18" charset="-78"/>
              <a:cs typeface="Traditional Arabic" pitchFamily="18" charset="-78"/>
            </a:endParaRPr>
          </a:p>
        </p:txBody>
      </p:sp>
      <p:sp>
        <p:nvSpPr>
          <p:cNvPr id="83" name="Ellipse 82"/>
          <p:cNvSpPr/>
          <p:nvPr/>
        </p:nvSpPr>
        <p:spPr>
          <a:xfrm>
            <a:off x="25161348" y="22388940"/>
            <a:ext cx="4479662" cy="3533646"/>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rtl="1"/>
            <a:r>
              <a:rPr lang="ar-SA" sz="4000" dirty="0" err="1" smtClean="0">
                <a:solidFill>
                  <a:schemeClr val="tx1"/>
                </a:solidFill>
                <a:cs typeface="Traditional Arabic" pitchFamily="2" charset="-78"/>
              </a:rPr>
              <a:t>01-</a:t>
            </a:r>
            <a:r>
              <a:rPr lang="ar-SA" sz="4000" dirty="0" smtClean="0">
                <a:solidFill>
                  <a:schemeClr val="tx1"/>
                </a:solidFill>
                <a:cs typeface="Traditional Arabic" pitchFamily="2" charset="-78"/>
              </a:rPr>
              <a:t> </a:t>
            </a:r>
            <a:r>
              <a:rPr lang="ar-DZ" sz="4000" b="1" dirty="0" smtClean="0">
                <a:solidFill>
                  <a:schemeClr val="tx1"/>
                </a:solidFill>
              </a:rPr>
              <a:t>ما مكانة المخزون في المؤسسة وفيما تتمثل أساليبه </a:t>
            </a:r>
            <a:r>
              <a:rPr lang="ar-DZ" sz="4000" b="1" dirty="0" err="1" smtClean="0">
                <a:solidFill>
                  <a:schemeClr val="tx1"/>
                </a:solidFill>
              </a:rPr>
              <a:t>العلمية ؟</a:t>
            </a:r>
            <a:endParaRPr lang="fr-FR" sz="4000" dirty="0" smtClean="0">
              <a:solidFill>
                <a:schemeClr val="tx1"/>
              </a:solidFill>
              <a:cs typeface="Traditional Arabic" pitchFamily="2" charset="-78"/>
            </a:endParaRPr>
          </a:p>
        </p:txBody>
      </p:sp>
      <p:sp>
        <p:nvSpPr>
          <p:cNvPr id="85" name="ZoneTexte 84"/>
          <p:cNvSpPr txBox="1"/>
          <p:nvPr/>
        </p:nvSpPr>
        <p:spPr>
          <a:xfrm>
            <a:off x="15336775" y="22367626"/>
            <a:ext cx="14283755" cy="1400383"/>
          </a:xfrm>
          <a:prstGeom prst="rect">
            <a:avLst/>
          </a:prstGeom>
          <a:noFill/>
        </p:spPr>
        <p:txBody>
          <a:bodyPr wrap="square" rtlCol="0">
            <a:spAutoFit/>
          </a:bodyPr>
          <a:lstStyle/>
          <a:p>
            <a:endParaRPr lang="fr-FR" dirty="0"/>
          </a:p>
        </p:txBody>
      </p:sp>
      <p:sp>
        <p:nvSpPr>
          <p:cNvPr id="64" name="Ellipse 63"/>
          <p:cNvSpPr/>
          <p:nvPr/>
        </p:nvSpPr>
        <p:spPr>
          <a:xfrm>
            <a:off x="10043308" y="8633408"/>
            <a:ext cx="4479662" cy="4105130"/>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lstStyle/>
          <a:p>
            <a:pPr algn="ctr" rtl="1"/>
            <a:r>
              <a:rPr lang="ar-SA" sz="4400" dirty="0" smtClean="0">
                <a:cs typeface="Traditional Arabic" pitchFamily="2" charset="-78"/>
              </a:rPr>
              <a:t> </a:t>
            </a:r>
          </a:p>
          <a:p>
            <a:pPr algn="ctr" rtl="1"/>
            <a:r>
              <a:rPr lang="ar-SA" sz="4000" dirty="0" smtClean="0">
                <a:solidFill>
                  <a:schemeClr val="tx1"/>
                </a:solidFill>
              </a:rPr>
              <a:t>- </a:t>
            </a:r>
            <a:r>
              <a:rPr lang="ar-SA" sz="4000" dirty="0" err="1" smtClean="0">
                <a:solidFill>
                  <a:schemeClr val="tx1"/>
                </a:solidFill>
              </a:rPr>
              <a:t>01-</a:t>
            </a:r>
            <a:r>
              <a:rPr lang="ar-SA" sz="4000" dirty="0" smtClean="0">
                <a:solidFill>
                  <a:schemeClr val="tx1"/>
                </a:solidFill>
              </a:rPr>
              <a:t> </a:t>
            </a:r>
            <a:r>
              <a:rPr lang="ar-DZ" sz="4000" b="1" dirty="0" smtClean="0">
                <a:solidFill>
                  <a:schemeClr val="tx1"/>
                </a:solidFill>
              </a:rPr>
              <a:t>إلقاء الضوء على الجزء الهام في حياة </a:t>
            </a:r>
            <a:r>
              <a:rPr lang="ar-DZ" sz="4000" b="1" dirty="0" err="1" smtClean="0">
                <a:solidFill>
                  <a:schemeClr val="tx1"/>
                </a:solidFill>
              </a:rPr>
              <a:t>المؤسسة   </a:t>
            </a:r>
            <a:r>
              <a:rPr lang="ar-DZ" sz="4000" b="1" dirty="0" smtClean="0">
                <a:solidFill>
                  <a:schemeClr val="tx1"/>
                </a:solidFill>
              </a:rPr>
              <a:t>" </a:t>
            </a:r>
            <a:r>
              <a:rPr lang="ar-DZ" sz="4000" b="1" dirty="0" err="1" smtClean="0">
                <a:solidFill>
                  <a:schemeClr val="tx1"/>
                </a:solidFill>
              </a:rPr>
              <a:t>المخزونات</a:t>
            </a:r>
            <a:r>
              <a:rPr lang="ar-DZ" sz="4000" b="1" dirty="0" smtClean="0">
                <a:solidFill>
                  <a:schemeClr val="tx1"/>
                </a:solidFill>
              </a:rPr>
              <a:t> </a:t>
            </a:r>
            <a:r>
              <a:rPr lang="ar-DZ" sz="4000" b="1" dirty="0" err="1" smtClean="0">
                <a:solidFill>
                  <a:schemeClr val="tx1"/>
                </a:solidFill>
              </a:rPr>
              <a:t>"</a:t>
            </a:r>
            <a:endParaRPr lang="fr-FR" sz="4000" b="1" dirty="0" smtClean="0">
              <a:solidFill>
                <a:schemeClr val="tx1"/>
              </a:solidFill>
            </a:endParaRPr>
          </a:p>
          <a:p>
            <a:pPr algn="ctr" rtl="1"/>
            <a:endParaRPr lang="fr-FR" sz="4000" dirty="0" smtClean="0"/>
          </a:p>
          <a:p>
            <a:pPr algn="ctr" rtl="1"/>
            <a:endParaRPr lang="fr-FR" sz="6000" dirty="0" smtClean="0">
              <a:cs typeface="Traditional Arabic" pitchFamily="2" charset="-78"/>
            </a:endParaRPr>
          </a:p>
        </p:txBody>
      </p:sp>
      <p:sp>
        <p:nvSpPr>
          <p:cNvPr id="66" name="Ellipse 65"/>
          <p:cNvSpPr/>
          <p:nvPr/>
        </p:nvSpPr>
        <p:spPr>
          <a:xfrm>
            <a:off x="5565902" y="9234588"/>
            <a:ext cx="4157398" cy="4039981"/>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p>
            <a:pPr algn="ctr" rtl="1"/>
            <a:r>
              <a:rPr lang="ar-SA" sz="4400" dirty="0" smtClean="0">
                <a:cs typeface="Traditional Arabic" pitchFamily="2" charset="-78"/>
              </a:rPr>
              <a:t> </a:t>
            </a:r>
          </a:p>
          <a:p>
            <a:pPr algn="ctr" rtl="1"/>
            <a:r>
              <a:rPr lang="ar-SA" sz="4400" dirty="0" smtClean="0">
                <a:solidFill>
                  <a:schemeClr val="tx1"/>
                </a:solidFill>
              </a:rPr>
              <a:t> </a:t>
            </a:r>
            <a:r>
              <a:rPr lang="ar-SA" sz="3200" dirty="0" smtClean="0">
                <a:solidFill>
                  <a:schemeClr val="tx1"/>
                </a:solidFill>
              </a:rPr>
              <a:t>-</a:t>
            </a:r>
            <a:r>
              <a:rPr lang="ar-SA" sz="3600" dirty="0" smtClean="0">
                <a:solidFill>
                  <a:schemeClr val="tx1"/>
                </a:solidFill>
              </a:rPr>
              <a:t>02- </a:t>
            </a:r>
            <a:r>
              <a:rPr lang="ar-SA" sz="3600" b="1" dirty="0" smtClean="0">
                <a:solidFill>
                  <a:schemeClr val="tx1"/>
                </a:solidFill>
              </a:rPr>
              <a:t>إبراز أهمية المخزون وكيفية تقييمه وفق النظام المحاسبي المالي</a:t>
            </a:r>
            <a:r>
              <a:rPr lang="ar-SA" sz="3200" b="1" dirty="0" smtClean="0">
                <a:solidFill>
                  <a:schemeClr val="tx1"/>
                </a:solidFill>
              </a:rPr>
              <a:t>.</a:t>
            </a:r>
            <a:endParaRPr lang="fr-FR" sz="3200" b="1" dirty="0" smtClean="0">
              <a:solidFill>
                <a:schemeClr val="tx1"/>
              </a:solidFill>
            </a:endParaRPr>
          </a:p>
          <a:p>
            <a:pPr algn="ctr" rtl="1"/>
            <a:r>
              <a:rPr lang="ar-SA" sz="3200" dirty="0" err="1" smtClean="0"/>
              <a:t>.</a:t>
            </a:r>
            <a:r>
              <a:rPr lang="ar-SA" sz="3200" dirty="0" smtClean="0"/>
              <a:t>  </a:t>
            </a:r>
            <a:endParaRPr lang="fr-FR" sz="3200" dirty="0" smtClean="0"/>
          </a:p>
          <a:p>
            <a:pPr algn="ctr" rtl="1"/>
            <a:endParaRPr lang="fr-FR" sz="6000" dirty="0" smtClean="0">
              <a:cs typeface="Traditional Arabic" pitchFamily="2" charset="-78"/>
            </a:endParaRPr>
          </a:p>
        </p:txBody>
      </p:sp>
      <p:sp>
        <p:nvSpPr>
          <p:cNvPr id="67" name="Ellipse 66"/>
          <p:cNvSpPr/>
          <p:nvPr/>
        </p:nvSpPr>
        <p:spPr>
          <a:xfrm>
            <a:off x="641522" y="8633408"/>
            <a:ext cx="4688734" cy="4105129"/>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rtl="1"/>
            <a:r>
              <a:rPr lang="ar-SA" sz="4400" dirty="0" smtClean="0">
                <a:solidFill>
                  <a:schemeClr val="tx1"/>
                </a:solidFill>
                <a:cs typeface="Traditional Arabic" pitchFamily="2" charset="-78"/>
              </a:rPr>
              <a:t> </a:t>
            </a:r>
            <a:r>
              <a:rPr lang="ar-SA" sz="4000" dirty="0" smtClean="0">
                <a:solidFill>
                  <a:schemeClr val="tx1"/>
                </a:solidFill>
              </a:rPr>
              <a:t>-03- </a:t>
            </a:r>
            <a:r>
              <a:rPr lang="ar-SA" sz="4000" b="1" dirty="0" smtClean="0">
                <a:solidFill>
                  <a:schemeClr val="tx1"/>
                </a:solidFill>
              </a:rPr>
              <a:t>توضيح أثر تسيير المخزون على الربح المحاسبي </a:t>
            </a:r>
            <a:endParaRPr lang="fr-FR" sz="4000" dirty="0" smtClean="0">
              <a:solidFill>
                <a:schemeClr val="tx1"/>
              </a:solidFill>
            </a:endParaRPr>
          </a:p>
          <a:p>
            <a:pPr algn="ctr" rtl="1"/>
            <a:endParaRPr lang="fr-FR" sz="3600" dirty="0" smtClean="0">
              <a:cs typeface="Traditional Arabic" pitchFamily="2" charset="-78"/>
            </a:endParaRPr>
          </a:p>
        </p:txBody>
      </p:sp>
      <p:cxnSp>
        <p:nvCxnSpPr>
          <p:cNvPr id="73" name="Connecteur droit avec flèche 72"/>
          <p:cNvCxnSpPr>
            <a:endCxn id="67" idx="7"/>
          </p:cNvCxnSpPr>
          <p:nvPr/>
        </p:nvCxnSpPr>
        <p:spPr>
          <a:xfrm rot="10800000" flipV="1">
            <a:off x="4643607" y="8026700"/>
            <a:ext cx="3149429" cy="1207889"/>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75" name="Connecteur droit avec flèche 74"/>
          <p:cNvCxnSpPr/>
          <p:nvPr/>
        </p:nvCxnSpPr>
        <p:spPr>
          <a:xfrm rot="5400000">
            <a:off x="7094426" y="8605730"/>
            <a:ext cx="1207889" cy="4982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77" name="Connecteur droit avec flèche 76"/>
          <p:cNvCxnSpPr/>
          <p:nvPr/>
        </p:nvCxnSpPr>
        <p:spPr>
          <a:xfrm>
            <a:off x="7673456" y="8026701"/>
            <a:ext cx="2636352" cy="136620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91" name="Ellipse 90"/>
          <p:cNvSpPr/>
          <p:nvPr/>
        </p:nvSpPr>
        <p:spPr>
          <a:xfrm>
            <a:off x="9179728" y="22447628"/>
            <a:ext cx="4405954" cy="4569116"/>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lgn="ctr" rtl="1"/>
            <a:r>
              <a:rPr lang="ar-SA" sz="4800" dirty="0" smtClean="0">
                <a:cs typeface="Traditional Arabic" pitchFamily="2" charset="-78"/>
              </a:rPr>
              <a:t>-</a:t>
            </a:r>
            <a:r>
              <a:rPr lang="ar-SA" sz="4400" b="1" dirty="0" smtClean="0">
                <a:solidFill>
                  <a:schemeClr val="tx1"/>
                </a:solidFill>
                <a:cs typeface="Traditional Arabic" pitchFamily="2" charset="-78"/>
              </a:rPr>
              <a:t>01- ان الحدود المكانية له</a:t>
            </a:r>
            <a:r>
              <a:rPr lang="ar-DZ" sz="4400" b="1" dirty="0" smtClean="0">
                <a:solidFill>
                  <a:schemeClr val="tx1"/>
                </a:solidFill>
                <a:cs typeface="Traditional Arabic" pitchFamily="2" charset="-78"/>
              </a:rPr>
              <a:t>ذ</a:t>
            </a:r>
            <a:r>
              <a:rPr lang="ar-SA" sz="4400" b="1" dirty="0" smtClean="0">
                <a:solidFill>
                  <a:schemeClr val="tx1"/>
                </a:solidFill>
                <a:cs typeface="Traditional Arabic" pitchFamily="2" charset="-78"/>
              </a:rPr>
              <a:t>ه الدراسة هي </a:t>
            </a:r>
            <a:r>
              <a:rPr lang="ar-DZ" sz="4400" b="1" dirty="0" smtClean="0">
                <a:solidFill>
                  <a:schemeClr val="tx1"/>
                </a:solidFill>
                <a:cs typeface="Traditional Arabic" pitchFamily="2" charset="-78"/>
              </a:rPr>
              <a:t>ال</a:t>
            </a:r>
            <a:r>
              <a:rPr lang="ar-SA" sz="4400" b="1" dirty="0" smtClean="0">
                <a:solidFill>
                  <a:schemeClr val="tx1"/>
                </a:solidFill>
                <a:cs typeface="Traditional Arabic" pitchFamily="2" charset="-78"/>
              </a:rPr>
              <a:t>مؤسسة ا</a:t>
            </a:r>
            <a:r>
              <a:rPr lang="ar-DZ" sz="4400" b="1" dirty="0" smtClean="0">
                <a:solidFill>
                  <a:schemeClr val="tx1"/>
                </a:solidFill>
                <a:cs typeface="Traditional Arabic" pitchFamily="2" charset="-78"/>
              </a:rPr>
              <a:t>الوطنية للسيارات الصناعية</a:t>
            </a:r>
          </a:p>
          <a:p>
            <a:pPr lvl="0" algn="ctr" rtl="1"/>
            <a:r>
              <a:rPr lang="ar-SA" sz="4400" b="1" dirty="0" smtClean="0">
                <a:solidFill>
                  <a:schemeClr val="tx1"/>
                </a:solidFill>
                <a:cs typeface="Traditional Arabic" pitchFamily="2" charset="-78"/>
              </a:rPr>
              <a:t>–و</a:t>
            </a:r>
            <a:r>
              <a:rPr lang="ar-DZ" sz="4400" b="1" dirty="0" smtClean="0">
                <a:solidFill>
                  <a:schemeClr val="tx1"/>
                </a:solidFill>
                <a:cs typeface="Traditional Arabic" pitchFamily="2" charset="-78"/>
              </a:rPr>
              <a:t> </a:t>
            </a:r>
            <a:r>
              <a:rPr lang="ar-SA" sz="4400" b="1" dirty="0" err="1" smtClean="0">
                <a:solidFill>
                  <a:schemeClr val="tx1"/>
                </a:solidFill>
                <a:cs typeface="Traditional Arabic" pitchFamily="2" charset="-78"/>
              </a:rPr>
              <a:t>رقلة</a:t>
            </a:r>
            <a:r>
              <a:rPr lang="ar-DZ" sz="4400" b="1" dirty="0" smtClean="0">
                <a:solidFill>
                  <a:schemeClr val="tx1"/>
                </a:solidFill>
                <a:cs typeface="Traditional Arabic" pitchFamily="2" charset="-78"/>
              </a:rPr>
              <a:t> </a:t>
            </a:r>
            <a:r>
              <a:rPr lang="ar-SA" sz="4400" b="1" dirty="0" err="1" smtClean="0">
                <a:solidFill>
                  <a:schemeClr val="tx1"/>
                </a:solidFill>
                <a:cs typeface="Traditional Arabic" pitchFamily="2" charset="-78"/>
              </a:rPr>
              <a:t>-</a:t>
            </a:r>
            <a:r>
              <a:rPr lang="ar-SA" sz="4400" b="1" dirty="0" smtClean="0">
                <a:solidFill>
                  <a:schemeClr val="tx1"/>
                </a:solidFill>
                <a:cs typeface="Traditional Arabic" pitchFamily="2" charset="-78"/>
              </a:rPr>
              <a:t> </a:t>
            </a:r>
            <a:endParaRPr lang="fr-FR" sz="4400" b="1" dirty="0" smtClean="0">
              <a:solidFill>
                <a:schemeClr val="tx1"/>
              </a:solidFill>
              <a:cs typeface="Traditional Arabic" pitchFamily="2" charset="-78"/>
            </a:endParaRPr>
          </a:p>
        </p:txBody>
      </p:sp>
      <p:sp>
        <p:nvSpPr>
          <p:cNvPr id="92" name="Ellipse 91"/>
          <p:cNvSpPr/>
          <p:nvPr/>
        </p:nvSpPr>
        <p:spPr>
          <a:xfrm>
            <a:off x="924302" y="22447628"/>
            <a:ext cx="4405954" cy="4385282"/>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lstStyle/>
          <a:p>
            <a:pPr lvl="0" algn="ctr" rtl="1"/>
            <a:r>
              <a:rPr lang="ar-SA" sz="4400" b="1" dirty="0" smtClean="0">
                <a:solidFill>
                  <a:schemeClr val="tx1"/>
                </a:solidFill>
                <a:cs typeface="Traditional Arabic" pitchFamily="2" charset="-78"/>
              </a:rPr>
              <a:t>-02- ان الحدود </a:t>
            </a:r>
            <a:r>
              <a:rPr lang="ar-SA" sz="4400" b="1" dirty="0" err="1" smtClean="0">
                <a:solidFill>
                  <a:schemeClr val="tx1"/>
                </a:solidFill>
                <a:cs typeface="Traditional Arabic" pitchFamily="2" charset="-78"/>
              </a:rPr>
              <a:t>الزمانية</a:t>
            </a:r>
            <a:r>
              <a:rPr lang="ar-SA" sz="4400" b="1" dirty="0" smtClean="0">
                <a:solidFill>
                  <a:schemeClr val="tx1"/>
                </a:solidFill>
                <a:cs typeface="Traditional Arabic" pitchFamily="2" charset="-78"/>
              </a:rPr>
              <a:t> له</a:t>
            </a:r>
            <a:r>
              <a:rPr lang="ar-DZ" sz="4400" b="1" smtClean="0">
                <a:solidFill>
                  <a:schemeClr val="tx1"/>
                </a:solidFill>
                <a:cs typeface="Traditional Arabic" pitchFamily="2" charset="-78"/>
              </a:rPr>
              <a:t>ذ</a:t>
            </a:r>
            <a:r>
              <a:rPr lang="ar-SA" sz="4400" b="1" smtClean="0">
                <a:solidFill>
                  <a:schemeClr val="tx1"/>
                </a:solidFill>
                <a:cs typeface="Traditional Arabic" pitchFamily="2" charset="-78"/>
              </a:rPr>
              <a:t>ه </a:t>
            </a:r>
            <a:r>
              <a:rPr lang="ar-SA" sz="4400" b="1" dirty="0" smtClean="0">
                <a:solidFill>
                  <a:schemeClr val="tx1"/>
                </a:solidFill>
                <a:cs typeface="Traditional Arabic" pitchFamily="2" charset="-78"/>
              </a:rPr>
              <a:t>الدراسة هي السداسي الثاني للموسم الجامعي 2014 2015 </a:t>
            </a:r>
            <a:endParaRPr lang="fr-FR" sz="4400" b="1" dirty="0" smtClean="0">
              <a:solidFill>
                <a:schemeClr val="tx1"/>
              </a:solidFill>
              <a:cs typeface="Traditional Arabic" pitchFamily="2" charset="-78"/>
            </a:endParaRPr>
          </a:p>
        </p:txBody>
      </p:sp>
      <p:cxnSp>
        <p:nvCxnSpPr>
          <p:cNvPr id="97" name="Connecteur droit avec flèche 96"/>
          <p:cNvCxnSpPr>
            <a:stCxn id="184" idx="2"/>
          </p:cNvCxnSpPr>
          <p:nvPr/>
        </p:nvCxnSpPr>
        <p:spPr>
          <a:xfrm flipH="1">
            <a:off x="4643606" y="21346845"/>
            <a:ext cx="2913092" cy="1472849"/>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99" name="Connecteur droit avec flèche 98"/>
          <p:cNvCxnSpPr/>
          <p:nvPr/>
        </p:nvCxnSpPr>
        <p:spPr>
          <a:xfrm>
            <a:off x="7473502" y="21346845"/>
            <a:ext cx="2836306" cy="1472849"/>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37" name="Rectangle 136"/>
          <p:cNvSpPr/>
          <p:nvPr/>
        </p:nvSpPr>
        <p:spPr>
          <a:xfrm>
            <a:off x="751386" y="34747200"/>
            <a:ext cx="13537871" cy="438281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r" rtl="1"/>
            <a:endParaRPr lang="ar-SA" sz="3600" dirty="0" smtClean="0"/>
          </a:p>
          <a:p>
            <a:pPr algn="r" rtl="1"/>
            <a:endParaRPr lang="ar-SA" sz="3600" dirty="0" smtClean="0"/>
          </a:p>
          <a:p>
            <a:pPr algn="r" rtl="1"/>
            <a:r>
              <a:rPr lang="ar-SA" sz="3600" dirty="0" err="1" smtClean="0">
                <a:solidFill>
                  <a:schemeClr val="tx1"/>
                </a:solidFill>
              </a:rPr>
              <a:t>01-</a:t>
            </a:r>
            <a:r>
              <a:rPr lang="ar-SA" sz="3600" dirty="0" smtClean="0">
                <a:solidFill>
                  <a:schemeClr val="tx1"/>
                </a:solidFill>
              </a:rPr>
              <a:t> </a:t>
            </a:r>
            <a:r>
              <a:rPr lang="ar-DZ" sz="3600" dirty="0" smtClean="0">
                <a:solidFill>
                  <a:schemeClr val="tx1"/>
                </a:solidFill>
              </a:rPr>
              <a:t>محمد </a:t>
            </a:r>
            <a:r>
              <a:rPr lang="ar-DZ" sz="3600" dirty="0" err="1" smtClean="0">
                <a:solidFill>
                  <a:schemeClr val="tx1"/>
                </a:solidFill>
              </a:rPr>
              <a:t>بغريش</a:t>
            </a:r>
            <a:r>
              <a:rPr lang="ar-DZ" sz="3600" dirty="0" smtClean="0">
                <a:solidFill>
                  <a:schemeClr val="tx1"/>
                </a:solidFill>
              </a:rPr>
              <a:t> </a:t>
            </a:r>
            <a:r>
              <a:rPr lang="ar-DZ" sz="3600" b="1" dirty="0" smtClean="0">
                <a:solidFill>
                  <a:schemeClr val="tx1"/>
                </a:solidFill>
              </a:rPr>
              <a:t>”محاسبة المخزون وأثرها على القوائم المالية للمؤسسة“ </a:t>
            </a:r>
            <a:r>
              <a:rPr lang="ar-DZ" sz="3600" dirty="0" smtClean="0">
                <a:solidFill>
                  <a:schemeClr val="tx1"/>
                </a:solidFill>
              </a:rPr>
              <a:t>مذكرة ماجستير في علوم </a:t>
            </a:r>
            <a:r>
              <a:rPr lang="ar-DZ" sz="3600" dirty="0" err="1" smtClean="0">
                <a:solidFill>
                  <a:schemeClr val="tx1"/>
                </a:solidFill>
              </a:rPr>
              <a:t>التسيير  </a:t>
            </a:r>
            <a:r>
              <a:rPr lang="ar-DZ" sz="3600" dirty="0" smtClean="0">
                <a:solidFill>
                  <a:schemeClr val="tx1"/>
                </a:solidFill>
              </a:rPr>
              <a:t>- </a:t>
            </a:r>
            <a:r>
              <a:rPr lang="ar-DZ" sz="3600" dirty="0" err="1" smtClean="0">
                <a:solidFill>
                  <a:schemeClr val="tx1"/>
                </a:solidFill>
              </a:rPr>
              <a:t>باتنة</a:t>
            </a:r>
            <a:r>
              <a:rPr lang="ar-DZ" sz="3600" dirty="0" smtClean="0">
                <a:solidFill>
                  <a:schemeClr val="tx1"/>
                </a:solidFill>
              </a:rPr>
              <a:t> </a:t>
            </a:r>
            <a:r>
              <a:rPr lang="ar-DZ" sz="3600" dirty="0" err="1" smtClean="0">
                <a:solidFill>
                  <a:schemeClr val="tx1"/>
                </a:solidFill>
              </a:rPr>
              <a:t>-2010 .</a:t>
            </a:r>
            <a:endParaRPr lang="ar-DZ" sz="3600" dirty="0" smtClean="0">
              <a:solidFill>
                <a:schemeClr val="tx1"/>
              </a:solidFill>
            </a:endParaRPr>
          </a:p>
          <a:p>
            <a:pPr lvl="0" algn="r" rtl="1"/>
            <a:r>
              <a:rPr lang="fr-FR" sz="3600" dirty="0" smtClean="0">
                <a:solidFill>
                  <a:schemeClr val="tx1"/>
                </a:solidFill>
              </a:rPr>
              <a:t>  </a:t>
            </a:r>
          </a:p>
          <a:p>
            <a:pPr algn="r" rtl="1"/>
            <a:r>
              <a:rPr lang="ar-SA" sz="3600" dirty="0" err="1" smtClean="0">
                <a:solidFill>
                  <a:schemeClr val="tx1"/>
                </a:solidFill>
              </a:rPr>
              <a:t>02-</a:t>
            </a:r>
            <a:r>
              <a:rPr lang="ar-SA" sz="3600" dirty="0" smtClean="0">
                <a:solidFill>
                  <a:schemeClr val="tx1"/>
                </a:solidFill>
              </a:rPr>
              <a:t> </a:t>
            </a:r>
            <a:r>
              <a:rPr lang="ar-DZ" sz="3600" dirty="0" smtClean="0">
                <a:solidFill>
                  <a:schemeClr val="tx1"/>
                </a:solidFill>
              </a:rPr>
              <a:t>عبد الله </a:t>
            </a:r>
            <a:r>
              <a:rPr lang="ar-DZ" sz="3600" dirty="0" err="1" smtClean="0">
                <a:solidFill>
                  <a:schemeClr val="tx1"/>
                </a:solidFill>
              </a:rPr>
              <a:t>قنيع</a:t>
            </a:r>
            <a:r>
              <a:rPr lang="ar-DZ" sz="3600" dirty="0" smtClean="0">
                <a:solidFill>
                  <a:schemeClr val="tx1"/>
                </a:solidFill>
              </a:rPr>
              <a:t> </a:t>
            </a:r>
            <a:r>
              <a:rPr lang="ar-DZ" sz="3600" b="1" dirty="0" smtClean="0">
                <a:solidFill>
                  <a:schemeClr val="tx1"/>
                </a:solidFill>
              </a:rPr>
              <a:t>”التقييم المحاسبي في ظل النظام المحاسبي </a:t>
            </a:r>
            <a:r>
              <a:rPr lang="ar-DZ" sz="3600" b="1" dirty="0" err="1" smtClean="0">
                <a:solidFill>
                  <a:schemeClr val="tx1"/>
                </a:solidFill>
              </a:rPr>
              <a:t>المالي </a:t>
            </a:r>
            <a:r>
              <a:rPr lang="ar-DZ" sz="3600" b="1" dirty="0" smtClean="0">
                <a:solidFill>
                  <a:schemeClr val="tx1"/>
                </a:solidFill>
              </a:rPr>
              <a:t>” </a:t>
            </a:r>
            <a:r>
              <a:rPr lang="ar-DZ" sz="3600" dirty="0" smtClean="0">
                <a:solidFill>
                  <a:schemeClr val="tx1"/>
                </a:solidFill>
              </a:rPr>
              <a:t>مذكرة </a:t>
            </a:r>
            <a:r>
              <a:rPr lang="ar-DZ" sz="3600" dirty="0" err="1" smtClean="0">
                <a:solidFill>
                  <a:schemeClr val="tx1"/>
                </a:solidFill>
              </a:rPr>
              <a:t>ماستر</a:t>
            </a:r>
            <a:r>
              <a:rPr lang="ar-DZ" sz="3600" dirty="0" smtClean="0">
                <a:solidFill>
                  <a:schemeClr val="tx1"/>
                </a:solidFill>
              </a:rPr>
              <a:t> في العلوم </a:t>
            </a:r>
            <a:r>
              <a:rPr lang="ar-DZ" sz="3600" dirty="0" err="1" smtClean="0">
                <a:solidFill>
                  <a:schemeClr val="tx1"/>
                </a:solidFill>
              </a:rPr>
              <a:t>التجارية  </a:t>
            </a:r>
            <a:r>
              <a:rPr lang="ar-DZ" sz="3600" dirty="0" smtClean="0">
                <a:solidFill>
                  <a:schemeClr val="tx1"/>
                </a:solidFill>
              </a:rPr>
              <a:t>- </a:t>
            </a:r>
            <a:r>
              <a:rPr lang="ar-DZ" sz="3600" dirty="0" err="1" smtClean="0">
                <a:solidFill>
                  <a:schemeClr val="tx1"/>
                </a:solidFill>
              </a:rPr>
              <a:t>ورقلة</a:t>
            </a:r>
            <a:r>
              <a:rPr lang="ar-DZ" sz="3600" dirty="0" smtClean="0">
                <a:solidFill>
                  <a:schemeClr val="tx1"/>
                </a:solidFill>
              </a:rPr>
              <a:t> - 2014</a:t>
            </a:r>
          </a:p>
          <a:p>
            <a:pPr lvl="0" algn="r" rtl="1"/>
            <a:r>
              <a:rPr lang="ar-SA" sz="3600" dirty="0" err="1" smtClean="0">
                <a:solidFill>
                  <a:schemeClr val="tx1"/>
                </a:solidFill>
              </a:rPr>
              <a:t>.</a:t>
            </a:r>
            <a:endParaRPr lang="ar-SA" sz="3600" dirty="0" smtClean="0">
              <a:solidFill>
                <a:schemeClr val="tx1"/>
              </a:solidFill>
            </a:endParaRPr>
          </a:p>
          <a:p>
            <a:pPr lvl="0" algn="r" rtl="1"/>
            <a:r>
              <a:rPr lang="ar-SA" sz="3600" dirty="0" err="1" smtClean="0">
                <a:solidFill>
                  <a:schemeClr val="tx1"/>
                </a:solidFill>
              </a:rPr>
              <a:t>03-</a:t>
            </a:r>
            <a:r>
              <a:rPr lang="ar-SA" sz="3600" dirty="0" smtClean="0">
                <a:solidFill>
                  <a:schemeClr val="tx1"/>
                </a:solidFill>
              </a:rPr>
              <a:t> </a:t>
            </a:r>
            <a:r>
              <a:rPr lang="ar-DZ" sz="3600" dirty="0" err="1" smtClean="0">
                <a:solidFill>
                  <a:schemeClr val="tx1"/>
                </a:solidFill>
              </a:rPr>
              <a:t>صبرينة</a:t>
            </a:r>
            <a:r>
              <a:rPr lang="ar-DZ" sz="3600" dirty="0" smtClean="0">
                <a:solidFill>
                  <a:schemeClr val="tx1"/>
                </a:solidFill>
              </a:rPr>
              <a:t> </a:t>
            </a:r>
            <a:r>
              <a:rPr lang="ar-DZ" sz="3600" dirty="0" err="1" smtClean="0">
                <a:solidFill>
                  <a:schemeClr val="tx1"/>
                </a:solidFill>
              </a:rPr>
              <a:t>بركبية</a:t>
            </a:r>
            <a:r>
              <a:rPr lang="ar-DZ" sz="3600" dirty="0" smtClean="0">
                <a:solidFill>
                  <a:schemeClr val="tx1"/>
                </a:solidFill>
              </a:rPr>
              <a:t> </a:t>
            </a:r>
            <a:r>
              <a:rPr lang="ar-DZ" sz="3600" b="1" dirty="0" smtClean="0">
                <a:solidFill>
                  <a:schemeClr val="tx1"/>
                </a:solidFill>
              </a:rPr>
              <a:t>” مساهمة المراجعة الخارجية في تعزيز المصداقية على الربح المحاسبي“ </a:t>
            </a:r>
            <a:r>
              <a:rPr lang="ar-DZ" sz="3600" dirty="0" smtClean="0">
                <a:solidFill>
                  <a:schemeClr val="tx1"/>
                </a:solidFill>
              </a:rPr>
              <a:t>مذكرة </a:t>
            </a:r>
            <a:r>
              <a:rPr lang="ar-DZ" sz="3600" dirty="0" err="1" smtClean="0">
                <a:solidFill>
                  <a:schemeClr val="tx1"/>
                </a:solidFill>
              </a:rPr>
              <a:t>ماستر</a:t>
            </a:r>
            <a:r>
              <a:rPr lang="ar-DZ" sz="3600" dirty="0" smtClean="0">
                <a:solidFill>
                  <a:schemeClr val="tx1"/>
                </a:solidFill>
              </a:rPr>
              <a:t> في العلوم التجارية</a:t>
            </a:r>
            <a:r>
              <a:rPr lang="ar-SA" sz="3600" dirty="0" err="1" smtClean="0">
                <a:solidFill>
                  <a:schemeClr val="tx1"/>
                </a:solidFill>
              </a:rPr>
              <a:t>.</a:t>
            </a:r>
            <a:r>
              <a:rPr lang="ar-SA" sz="3600" dirty="0" smtClean="0">
                <a:solidFill>
                  <a:schemeClr val="tx1"/>
                </a:solidFill>
              </a:rPr>
              <a:t> </a:t>
            </a:r>
            <a:r>
              <a:rPr lang="ar-DZ" sz="3600" dirty="0" smtClean="0">
                <a:solidFill>
                  <a:schemeClr val="tx1"/>
                </a:solidFill>
              </a:rPr>
              <a:t>– </a:t>
            </a:r>
            <a:r>
              <a:rPr lang="ar-DZ" sz="3600" dirty="0" err="1" smtClean="0">
                <a:solidFill>
                  <a:schemeClr val="tx1"/>
                </a:solidFill>
              </a:rPr>
              <a:t>ورقلة</a:t>
            </a:r>
            <a:r>
              <a:rPr lang="ar-DZ" sz="3600" dirty="0" smtClean="0">
                <a:solidFill>
                  <a:schemeClr val="tx1"/>
                </a:solidFill>
              </a:rPr>
              <a:t> - 2014</a:t>
            </a:r>
            <a:endParaRPr lang="ar-SA" sz="3600" dirty="0" smtClean="0">
              <a:solidFill>
                <a:schemeClr val="tx1"/>
              </a:solidFill>
            </a:endParaRPr>
          </a:p>
          <a:p>
            <a:pPr lvl="0" algn="r" rtl="1"/>
            <a:endParaRPr lang="fr-FR" sz="3600" dirty="0" smtClean="0"/>
          </a:p>
          <a:p>
            <a:pPr algn="r" rtl="1"/>
            <a:endParaRPr lang="ar-SA" sz="3600" dirty="0" smtClean="0"/>
          </a:p>
        </p:txBody>
      </p:sp>
      <p:sp>
        <p:nvSpPr>
          <p:cNvPr id="138" name="Rectangle 137"/>
          <p:cNvSpPr/>
          <p:nvPr/>
        </p:nvSpPr>
        <p:spPr>
          <a:xfrm>
            <a:off x="3552241" y="33204919"/>
            <a:ext cx="7830464" cy="1100847"/>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ar-SA" dirty="0" smtClean="0"/>
              <a:t>-</a:t>
            </a:r>
            <a:r>
              <a:rPr lang="ar-SA" dirty="0" smtClean="0">
                <a:solidFill>
                  <a:srgbClr val="FF0000"/>
                </a:solidFill>
              </a:rPr>
              <a:t>08-المراجع </a:t>
            </a:r>
            <a:endParaRPr lang="fr-FR" dirty="0">
              <a:solidFill>
                <a:srgbClr val="FF0000"/>
              </a:solidFill>
            </a:endParaRPr>
          </a:p>
        </p:txBody>
      </p:sp>
      <p:cxnSp>
        <p:nvCxnSpPr>
          <p:cNvPr id="140" name="Connecteur droit avec flèche 139"/>
          <p:cNvCxnSpPr>
            <a:endCxn id="137" idx="0"/>
          </p:cNvCxnSpPr>
          <p:nvPr/>
        </p:nvCxnSpPr>
        <p:spPr>
          <a:xfrm rot="16200000" flipH="1">
            <a:off x="7276195" y="34503073"/>
            <a:ext cx="441434" cy="4682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58" name="Ellipse 157"/>
          <p:cNvSpPr/>
          <p:nvPr/>
        </p:nvSpPr>
        <p:spPr>
          <a:xfrm>
            <a:off x="25110574" y="35881176"/>
            <a:ext cx="4530436" cy="4946257"/>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lgn="r" rtl="1"/>
            <a:r>
              <a:rPr lang="ar-SA" sz="4400" dirty="0" smtClean="0">
                <a:solidFill>
                  <a:schemeClr val="tx1"/>
                </a:solidFill>
              </a:rPr>
              <a:t>01- </a:t>
            </a:r>
            <a:r>
              <a:rPr lang="ar-SA" sz="4400" b="1" dirty="0" smtClean="0">
                <a:solidFill>
                  <a:schemeClr val="tx1"/>
                </a:solidFill>
              </a:rPr>
              <a:t>الرغبة الشخصية أدت بنا إلى البحث في هذا الموضوع بما أنه يندرج ضمن التخصص</a:t>
            </a:r>
            <a:endParaRPr lang="fr-FR" sz="4400" dirty="0">
              <a:solidFill>
                <a:schemeClr val="tx1"/>
              </a:solidFill>
              <a:latin typeface="Traditional Arabic" pitchFamily="18" charset="-78"/>
              <a:cs typeface="Traditional Arabic" pitchFamily="18" charset="-78"/>
            </a:endParaRPr>
          </a:p>
        </p:txBody>
      </p:sp>
      <p:sp>
        <p:nvSpPr>
          <p:cNvPr id="159" name="Ellipse 158"/>
          <p:cNvSpPr/>
          <p:nvPr/>
        </p:nvSpPr>
        <p:spPr>
          <a:xfrm>
            <a:off x="20311004" y="35881177"/>
            <a:ext cx="4530436" cy="4946257"/>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rtl="1"/>
            <a:r>
              <a:rPr lang="ar-SA" sz="3200" dirty="0" err="1" smtClean="0">
                <a:solidFill>
                  <a:schemeClr val="tx1"/>
                </a:solidFill>
              </a:rPr>
              <a:t>-</a:t>
            </a:r>
            <a:r>
              <a:rPr lang="ar-SA" sz="4400" dirty="0" err="1" smtClean="0">
                <a:solidFill>
                  <a:schemeClr val="tx1"/>
                </a:solidFill>
              </a:rPr>
              <a:t>02-</a:t>
            </a:r>
            <a:r>
              <a:rPr lang="ar-SA" sz="4400" dirty="0" smtClean="0">
                <a:solidFill>
                  <a:schemeClr val="tx1"/>
                </a:solidFill>
              </a:rPr>
              <a:t> </a:t>
            </a:r>
            <a:r>
              <a:rPr lang="ar-DZ" sz="4400" b="1" dirty="0" smtClean="0">
                <a:solidFill>
                  <a:schemeClr val="tx1"/>
                </a:solidFill>
              </a:rPr>
              <a:t>أهمية الموضوع من حيث مكانته في الاقتصاد بشكل عام والمؤسسات بشكل خاص</a:t>
            </a:r>
            <a:r>
              <a:rPr lang="fr-FR" sz="3200" dirty="0" smtClean="0">
                <a:solidFill>
                  <a:schemeClr val="tx1"/>
                </a:solidFill>
              </a:rPr>
              <a:t>.</a:t>
            </a:r>
          </a:p>
        </p:txBody>
      </p:sp>
      <p:sp>
        <p:nvSpPr>
          <p:cNvPr id="160" name="Ellipse 159"/>
          <p:cNvSpPr/>
          <p:nvPr/>
        </p:nvSpPr>
        <p:spPr>
          <a:xfrm>
            <a:off x="15539869" y="35881177"/>
            <a:ext cx="4530436" cy="4946257"/>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rtl="1"/>
            <a:r>
              <a:rPr lang="ar-SA" sz="3200" dirty="0" smtClean="0">
                <a:solidFill>
                  <a:schemeClr val="tx1"/>
                </a:solidFill>
              </a:rPr>
              <a:t>03</a:t>
            </a:r>
            <a:r>
              <a:rPr lang="ar-SA" sz="3600" dirty="0" smtClean="0">
                <a:solidFill>
                  <a:schemeClr val="tx1"/>
                </a:solidFill>
              </a:rPr>
              <a:t>- </a:t>
            </a:r>
            <a:r>
              <a:rPr lang="ar-SA" sz="3600" b="1" dirty="0" smtClean="0">
                <a:solidFill>
                  <a:schemeClr val="tx1"/>
                </a:solidFill>
              </a:rPr>
              <a:t>رغبة المؤسسات </a:t>
            </a:r>
            <a:r>
              <a:rPr lang="ar-SA" sz="3600" b="1" dirty="0" err="1" smtClean="0">
                <a:solidFill>
                  <a:schemeClr val="tx1"/>
                </a:solidFill>
              </a:rPr>
              <a:t>الإقتصادية</a:t>
            </a:r>
            <a:r>
              <a:rPr lang="ar-SA" sz="3600" b="1" dirty="0" smtClean="0">
                <a:solidFill>
                  <a:schemeClr val="tx1"/>
                </a:solidFill>
              </a:rPr>
              <a:t> الجزائرية في تحسين </a:t>
            </a:r>
            <a:r>
              <a:rPr lang="ar-SA" sz="3600" b="1" dirty="0" err="1" smtClean="0">
                <a:solidFill>
                  <a:schemeClr val="tx1"/>
                </a:solidFill>
              </a:rPr>
              <a:t>الأد</a:t>
            </a:r>
            <a:r>
              <a:rPr lang="ar-DZ" sz="3600" b="1" dirty="0" smtClean="0">
                <a:solidFill>
                  <a:schemeClr val="tx1"/>
                </a:solidFill>
              </a:rPr>
              <a:t>ا</a:t>
            </a:r>
            <a:r>
              <a:rPr lang="ar-SA" sz="3600" b="1" dirty="0" smtClean="0">
                <a:solidFill>
                  <a:schemeClr val="tx1"/>
                </a:solidFill>
              </a:rPr>
              <a:t>ء المحاسبي وتعظيم الربح</a:t>
            </a:r>
            <a:r>
              <a:rPr lang="ar-SA" sz="3600" dirty="0" smtClean="0">
                <a:solidFill>
                  <a:schemeClr val="tx1"/>
                </a:solidFill>
              </a:rPr>
              <a:t>.</a:t>
            </a:r>
            <a:endParaRPr lang="fr-FR" sz="3200" dirty="0" smtClean="0">
              <a:solidFill>
                <a:schemeClr val="tx1"/>
              </a:solidFill>
            </a:endParaRPr>
          </a:p>
        </p:txBody>
      </p:sp>
      <p:cxnSp>
        <p:nvCxnSpPr>
          <p:cNvPr id="162" name="Connecteur droit avec flèche 161"/>
          <p:cNvCxnSpPr/>
          <p:nvPr/>
        </p:nvCxnSpPr>
        <p:spPr>
          <a:xfrm rot="10800000" flipV="1">
            <a:off x="18571781" y="34747200"/>
            <a:ext cx="3780280" cy="1133976"/>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65" name="Connecteur droit avec flèche 164"/>
          <p:cNvCxnSpPr>
            <a:endCxn id="159" idx="0"/>
          </p:cNvCxnSpPr>
          <p:nvPr/>
        </p:nvCxnSpPr>
        <p:spPr>
          <a:xfrm rot="16200000" flipH="1">
            <a:off x="21897153" y="35202107"/>
            <a:ext cx="1133977" cy="224161"/>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67" name="Connecteur droit avec flèche 166"/>
          <p:cNvCxnSpPr/>
          <p:nvPr/>
        </p:nvCxnSpPr>
        <p:spPr>
          <a:xfrm>
            <a:off x="22409605" y="34747200"/>
            <a:ext cx="3666561" cy="1576552"/>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84" name="Rectangle 183"/>
          <p:cNvSpPr/>
          <p:nvPr/>
        </p:nvSpPr>
        <p:spPr>
          <a:xfrm>
            <a:off x="824138" y="20023406"/>
            <a:ext cx="13465119" cy="1323439"/>
          </a:xfrm>
          <a:prstGeom prst="rect">
            <a:avLst/>
          </a:prstGeom>
        </p:spPr>
        <p:txBody>
          <a:bodyPr wrap="square">
            <a:spAutoFit/>
          </a:bodyPr>
          <a:lstStyle/>
          <a:p>
            <a:pPr lvl="0" algn="ctr" rtl="1"/>
            <a:r>
              <a:rPr lang="ar-SA" sz="8000" u="sng" dirty="0" smtClean="0">
                <a:solidFill>
                  <a:srgbClr val="FF0000"/>
                </a:solidFill>
                <a:latin typeface="Traditional Arabic" pitchFamily="18" charset="-78"/>
                <a:cs typeface="Traditional Arabic" pitchFamily="18" charset="-78"/>
              </a:rPr>
              <a:t> -06- حدود الدراسة </a:t>
            </a:r>
            <a:endParaRPr lang="fr-FR" sz="4400" u="sng" dirty="0">
              <a:solidFill>
                <a:srgbClr val="FF0000"/>
              </a:solidFill>
            </a:endParaRPr>
          </a:p>
        </p:txBody>
      </p:sp>
      <p:sp>
        <p:nvSpPr>
          <p:cNvPr id="186" name="Espace réservé du texte 185"/>
          <p:cNvSpPr>
            <a:spLocks noGrp="1"/>
          </p:cNvSpPr>
          <p:nvPr>
            <p:ph type="body" sz="quarter" idx="10"/>
          </p:nvPr>
        </p:nvSpPr>
        <p:spPr/>
        <p:txBody>
          <a:bodyPr/>
          <a:lstStyle/>
          <a:p>
            <a:endParaRPr lang="fr-FR" dirty="0"/>
          </a:p>
        </p:txBody>
      </p:sp>
      <p:sp>
        <p:nvSpPr>
          <p:cNvPr id="194" name="Ellipse 193"/>
          <p:cNvSpPr/>
          <p:nvPr/>
        </p:nvSpPr>
        <p:spPr>
          <a:xfrm>
            <a:off x="751386" y="27246024"/>
            <a:ext cx="13358220" cy="914400"/>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ar-SA" dirty="0" smtClean="0">
                <a:solidFill>
                  <a:schemeClr val="tx1"/>
                </a:solidFill>
              </a:rPr>
              <a:t>-07- منهج الدراسة </a:t>
            </a:r>
            <a:endParaRPr lang="fr-FR" dirty="0">
              <a:solidFill>
                <a:schemeClr val="tx1"/>
              </a:solidFill>
            </a:endParaRPr>
          </a:p>
        </p:txBody>
      </p:sp>
      <p:sp>
        <p:nvSpPr>
          <p:cNvPr id="195" name="Rectangle à coins arrondis 194"/>
          <p:cNvSpPr/>
          <p:nvPr/>
        </p:nvSpPr>
        <p:spPr>
          <a:xfrm>
            <a:off x="711438" y="28160425"/>
            <a:ext cx="14105950" cy="456879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rtl="1"/>
            <a:endParaRPr lang="ar-SA" sz="4400" dirty="0" smtClean="0"/>
          </a:p>
          <a:p>
            <a:pPr rtl="1"/>
            <a:endParaRPr lang="ar-SA" sz="4400" dirty="0" smtClean="0"/>
          </a:p>
          <a:p>
            <a:pPr algn="justLow" rtl="1"/>
            <a:endParaRPr lang="ar-SA" sz="4800" dirty="0" smtClean="0"/>
          </a:p>
          <a:p>
            <a:pPr algn="justLow" rtl="1"/>
            <a:endParaRPr lang="ar-SA" sz="4800" dirty="0" smtClean="0"/>
          </a:p>
          <a:p>
            <a:pPr algn="justLow" rtl="1"/>
            <a:r>
              <a:rPr lang="ar-DZ" sz="4800" dirty="0" smtClean="0"/>
              <a:t>من أجل معالجة إشكالية موضوع البحث وتحليل أبعاده ومحاولة اختبار مدى صحة الفرضيات المقدمة، تم الاعتماد على المنهج الوصفي التحليلي الذي يهتم بدراسة الظاهرة على أرض الواقع، ويبين خصائص الظاهرة وتم جمع المعلومات اللازمة عن الظاهرة وتحليلها واستخلاص النتائج.</a:t>
            </a:r>
            <a:endParaRPr lang="fr-FR" sz="4800" dirty="0" smtClean="0"/>
          </a:p>
          <a:p>
            <a:pPr rtl="1"/>
            <a:r>
              <a:rPr lang="ar-DZ" b="1" dirty="0" smtClean="0"/>
              <a:t> </a:t>
            </a:r>
            <a:endParaRPr lang="fr-FR" dirty="0" smtClean="0"/>
          </a:p>
          <a:p>
            <a:pPr algn="ctr"/>
            <a:endParaRPr lang="fr-FR" dirty="0"/>
          </a:p>
        </p:txBody>
      </p:sp>
      <p:sp>
        <p:nvSpPr>
          <p:cNvPr id="6162" name="Rectangle 18"/>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5" name="Image 64"/>
          <p:cNvPicPr/>
          <p:nvPr/>
        </p:nvPicPr>
        <p:blipFill>
          <a:blip r:embed="rId3" cstate="print">
            <a:clrChange>
              <a:clrFrom>
                <a:srgbClr val="FFFFFF"/>
              </a:clrFrom>
              <a:clrTo>
                <a:srgbClr val="FFFFFF">
                  <a:alpha val="0"/>
                </a:srgbClr>
              </a:clrTo>
            </a:clrChange>
          </a:blip>
          <a:srcRect/>
          <a:stretch>
            <a:fillRect/>
          </a:stretch>
        </p:blipFill>
        <p:spPr bwMode="auto">
          <a:xfrm>
            <a:off x="27022097" y="338554"/>
            <a:ext cx="3253116" cy="2909144"/>
          </a:xfrm>
          <a:prstGeom prst="rect">
            <a:avLst/>
          </a:prstGeom>
          <a:noFill/>
          <a:ln w="9525">
            <a:noFill/>
            <a:miter lim="800000"/>
            <a:headEnd/>
            <a:tailEnd/>
          </a:ln>
        </p:spPr>
      </p:pic>
      <p:pic>
        <p:nvPicPr>
          <p:cNvPr id="70" name="Image 69"/>
          <p:cNvPicPr/>
          <p:nvPr/>
        </p:nvPicPr>
        <p:blipFill>
          <a:blip r:embed="rId3" cstate="print">
            <a:clrChange>
              <a:clrFrom>
                <a:srgbClr val="FFFFFF"/>
              </a:clrFrom>
              <a:clrTo>
                <a:srgbClr val="FFFFFF">
                  <a:alpha val="0"/>
                </a:srgbClr>
              </a:clrTo>
            </a:clrChange>
          </a:blip>
          <a:srcRect/>
          <a:stretch>
            <a:fillRect/>
          </a:stretch>
        </p:blipFill>
        <p:spPr bwMode="auto">
          <a:xfrm>
            <a:off x="184730" y="369332"/>
            <a:ext cx="3914303" cy="3319799"/>
          </a:xfrm>
          <a:prstGeom prst="rect">
            <a:avLst/>
          </a:prstGeom>
          <a:noFill/>
          <a:ln w="9525">
            <a:noFill/>
            <a:miter lim="800000"/>
            <a:headEnd/>
            <a:tailEnd/>
          </a:ln>
        </p:spPr>
      </p:pic>
    </p:spTree>
    <p:extLst>
      <p:ext uri="{BB962C8B-B14F-4D97-AF65-F5344CB8AC3E}">
        <p14:creationId xmlns:p14="http://schemas.microsoft.com/office/powerpoint/2010/main" xmlns="" val="3874869272"/>
      </p:ext>
    </p:extLst>
  </p:cSld>
  <p:clrMapOvr>
    <a:masterClrMapping/>
  </p:clrMapOvr>
  <p:timing>
    <p:tnLst>
      <p:par>
        <p:cTn id="1" dur="indefinite" restart="never" nodeType="tmRoot"/>
      </p:par>
    </p:tnLst>
  </p:timing>
</p:sld>
</file>

<file path=ppt/theme/theme1.xml><?xml version="1.0" encoding="utf-8"?>
<a:theme xmlns:a="http://schemas.openxmlformats.org/drawingml/2006/main" name="PosterPresentations.com-100CMx140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1046</TotalTime>
  <Words>631</Words>
  <Application>Microsoft Office PowerPoint</Application>
  <PresentationFormat>Personnalisé</PresentationFormat>
  <Paragraphs>131</Paragraphs>
  <Slides>1</Slides>
  <Notes>1</Notes>
  <HiddenSlides>0</HiddenSlides>
  <MMClips>0</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1</vt:i4>
      </vt:variant>
    </vt:vector>
  </HeadingPairs>
  <TitlesOfParts>
    <vt:vector size="4" baseType="lpstr">
      <vt:lpstr>PosterPresentations.com-100CMx140CM</vt:lpstr>
      <vt:lpstr>Classic - Wide Center</vt:lpstr>
      <vt:lpstr>Image</vt:lpstr>
      <vt:lpstr>Diapositive 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IMAN</cp:lastModifiedBy>
  <cp:revision>192</cp:revision>
  <dcterms:created xsi:type="dcterms:W3CDTF">2012-02-10T00:21:22Z</dcterms:created>
  <dcterms:modified xsi:type="dcterms:W3CDTF">2015-02-24T10:06:15Z</dcterms:modified>
</cp:coreProperties>
</file>