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0705" autoAdjust="0"/>
    <p:restoredTop sz="99647" autoAdjust="0"/>
  </p:normalViewPr>
  <p:slideViewPr>
    <p:cSldViewPr snapToGrid="0" snapToObjects="1" showGuides="1">
      <p:cViewPr>
        <p:scale>
          <a:sx n="20" d="100"/>
          <a:sy n="20" d="100"/>
        </p:scale>
        <p:origin x="-2184" y="-96"/>
      </p:cViewPr>
      <p:guideLst>
        <p:guide orient="horz" pos="4316"/>
        <p:guide orient="horz" pos="375"/>
        <p:guide orient="horz" pos="26214"/>
        <p:guide orient="horz"/>
        <p:guide pos="401"/>
        <p:guide pos="18672"/>
      </p:guideLst>
    </p:cSldViewPr>
  </p:slideViewPr>
  <p:outlineViewPr>
    <p:cViewPr>
      <p:scale>
        <a:sx n="33" d="100"/>
        <a:sy n="33" d="100"/>
      </p:scale>
      <p:origin x="0" y="547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2/24/2015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2/24/2015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ext Placeholder 334"/>
          <p:cNvSpPr>
            <a:spLocks noGrp="1"/>
          </p:cNvSpPr>
          <p:nvPr>
            <p:ph type="body" sz="quarter" idx="11"/>
          </p:nvPr>
        </p:nvSpPr>
        <p:spPr>
          <a:xfrm>
            <a:off x="529522" y="13274570"/>
            <a:ext cx="14287866" cy="1824378"/>
          </a:xfrm>
        </p:spPr>
        <p:txBody>
          <a:bodyPr/>
          <a:lstStyle/>
          <a:p>
            <a:pPr rtl="1"/>
            <a:r>
              <a:rPr lang="ar-SA" sz="6000" dirty="0" smtClean="0">
                <a:solidFill>
                  <a:srgbClr val="FF0000"/>
                </a:solidFill>
                <a:cs typeface="Traditional Arabic" pitchFamily="2" charset="-78"/>
              </a:rPr>
              <a:t> </a:t>
            </a:r>
            <a:endParaRPr lang="fr-FR" sz="8000" dirty="0" smtClean="0">
              <a:solidFill>
                <a:srgbClr val="FF0000"/>
              </a:solidFill>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ar-SA" sz="5400" dirty="0" smtClean="0">
                <a:cs typeface="Traditional Arabic" pitchFamily="2" charset="-78"/>
              </a:rPr>
              <a:t> </a:t>
            </a:r>
            <a:r>
              <a:rPr lang="fr-FR" sz="6000" dirty="0" smtClean="0">
                <a:cs typeface="Traditional Arabic" pitchFamily="2" charset="-78"/>
              </a:rPr>
              <a:t>:</a:t>
            </a:r>
          </a:p>
        </p:txBody>
      </p:sp>
      <p:sp>
        <p:nvSpPr>
          <p:cNvPr id="341" name="Text Placeholder 340"/>
          <p:cNvSpPr>
            <a:spLocks noGrp="1"/>
          </p:cNvSpPr>
          <p:nvPr>
            <p:ph type="body" sz="quarter" idx="27"/>
          </p:nvPr>
        </p:nvSpPr>
        <p:spPr>
          <a:xfrm>
            <a:off x="286791" y="7112299"/>
            <a:ext cx="14283756" cy="6016295"/>
          </a:xfrm>
        </p:spPr>
        <p:txBody>
          <a:bodyPr/>
          <a:lstStyle/>
          <a:p>
            <a:pPr rtl="1"/>
            <a:r>
              <a:rPr lang="ar-SA" sz="4800" dirty="0" smtClean="0">
                <a:solidFill>
                  <a:srgbClr val="FF0000"/>
                </a:solidFill>
                <a:latin typeface="Traditional Arabic" pitchFamily="18" charset="-78"/>
                <a:cs typeface="Traditional Arabic" pitchFamily="18" charset="-78"/>
              </a:rPr>
              <a:t> </a:t>
            </a:r>
            <a:endParaRPr lang="ar-SA" sz="4800" dirty="0" smtClean="0"/>
          </a:p>
          <a:p>
            <a:pPr rtl="1"/>
            <a:endParaRPr lang="ar-SA" sz="4800" dirty="0" smtClean="0"/>
          </a:p>
          <a:p>
            <a:pPr rtl="1"/>
            <a:endParaRPr lang="fr-FR" sz="4800" dirty="0" smtClean="0"/>
          </a:p>
          <a:p>
            <a:pPr algn="r" rtl="1"/>
            <a:endParaRPr lang="ar-DZ" sz="6000" dirty="0" smtClean="0">
              <a:cs typeface="Traditional Arabic" pitchFamily="2" charset="-78"/>
            </a:endParaRP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29522" y="14535809"/>
            <a:ext cx="13759735" cy="1767932"/>
          </a:xfrm>
        </p:spPr>
        <p:txBody>
          <a:bodyPr/>
          <a:lstStyle/>
          <a:p>
            <a:pPr rtl="1"/>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en-US" dirty="0"/>
          </a:p>
        </p:txBody>
      </p:sp>
      <p:sp>
        <p:nvSpPr>
          <p:cNvPr id="383" name="Text Placeholder 382"/>
          <p:cNvSpPr>
            <a:spLocks noGrp="1"/>
          </p:cNvSpPr>
          <p:nvPr>
            <p:ph type="body" sz="quarter" idx="150"/>
          </p:nvPr>
        </p:nvSpPr>
        <p:spPr>
          <a:xfrm>
            <a:off x="5959366" y="0"/>
            <a:ext cx="14110940" cy="2144110"/>
          </a:xfrm>
        </p:spPr>
        <p:txBody>
          <a:bodyPr>
            <a:normAutofit fontScale="55000" lnSpcReduction="20000"/>
          </a:bodyPr>
          <a:lstStyle/>
          <a:p>
            <a:pPr rtl="1"/>
            <a:endParaRPr lang="fr-FR" sz="8700" b="1" dirty="0" smtClean="0"/>
          </a:p>
          <a:p>
            <a:pPr rtl="1"/>
            <a:r>
              <a:rPr lang="ar-SA" sz="8700" b="1" dirty="0" smtClean="0"/>
              <a:t>جامعة قاصدي مرباح - ورقلة -                                       </a:t>
            </a:r>
          </a:p>
          <a:p>
            <a:pPr rtl="1"/>
            <a:r>
              <a:rPr lang="ar-SA" sz="8700" b="1" dirty="0" smtClean="0"/>
              <a:t> كلية العلوم الاقتصادية </a:t>
            </a:r>
            <a:r>
              <a:rPr lang="ar-SA" sz="8700" b="1" dirty="0" err="1" smtClean="0"/>
              <a:t>و</a:t>
            </a:r>
            <a:r>
              <a:rPr lang="ar-SA" sz="8700" b="1" dirty="0" smtClean="0"/>
              <a:t> العلوم التجارية وعلوم</a:t>
            </a:r>
            <a:r>
              <a:rPr lang="ar-DZ" sz="8700" b="1" dirty="0" smtClean="0"/>
              <a:t>  التسيير   </a:t>
            </a:r>
            <a:r>
              <a:rPr lang="ar-SA" sz="8700" b="1" dirty="0" smtClean="0"/>
              <a:t>   </a:t>
            </a:r>
            <a:endParaRPr lang="en-US" sz="8700" b="1" dirty="0" smtClean="0"/>
          </a:p>
          <a:p>
            <a:endParaRPr lang="ar-DZ" b="1" dirty="0" smtClean="0"/>
          </a:p>
        </p:txBody>
      </p:sp>
      <p:sp>
        <p:nvSpPr>
          <p:cNvPr id="384" name="Text Placeholder 383"/>
          <p:cNvSpPr>
            <a:spLocks noGrp="1"/>
          </p:cNvSpPr>
          <p:nvPr>
            <p:ph type="body" sz="quarter" idx="151"/>
          </p:nvPr>
        </p:nvSpPr>
        <p:spPr>
          <a:xfrm>
            <a:off x="796507" y="3247697"/>
            <a:ext cx="28816873" cy="1923392"/>
          </a:xfrm>
        </p:spPr>
        <p:txBody>
          <a:bodyPr>
            <a:normAutofit fontScale="25000" lnSpcReduction="20000"/>
          </a:bodyPr>
          <a:lstStyle/>
          <a:p>
            <a:pPr algn="r" rtl="1"/>
            <a:endParaRPr lang="ar-DZ" sz="21600" b="1" dirty="0" smtClean="0"/>
          </a:p>
          <a:p>
            <a:pPr algn="r" rtl="1"/>
            <a:r>
              <a:rPr lang="ar-DZ" sz="21600" b="1" dirty="0" smtClean="0"/>
              <a:t>من إعداد الطالبة :</a:t>
            </a:r>
            <a:r>
              <a:rPr lang="ar-DZ" sz="21600" b="1" dirty="0" err="1" smtClean="0"/>
              <a:t>دناقير</a:t>
            </a:r>
            <a:r>
              <a:rPr lang="ar-DZ" sz="21600" b="1" dirty="0" smtClean="0"/>
              <a:t> حميدة  </a:t>
            </a:r>
            <a:r>
              <a:rPr lang="ar-SA" sz="21600" b="1" dirty="0" smtClean="0"/>
              <a:t>                                                           ت</a:t>
            </a:r>
            <a:r>
              <a:rPr lang="ar-DZ" sz="21600" b="1" dirty="0" err="1" smtClean="0"/>
              <a:t>حت</a:t>
            </a:r>
            <a:r>
              <a:rPr lang="ar-DZ" sz="21600" b="1" dirty="0" smtClean="0"/>
              <a:t> إشراف  :</a:t>
            </a:r>
            <a:r>
              <a:rPr lang="ar-SA" sz="21600" b="1" dirty="0" smtClean="0"/>
              <a:t> </a:t>
            </a:r>
            <a:r>
              <a:rPr lang="ar-DZ" sz="21600" b="1" dirty="0" err="1" smtClean="0"/>
              <a:t>زرقون</a:t>
            </a:r>
            <a:r>
              <a:rPr lang="ar-DZ" sz="21600" b="1" dirty="0" smtClean="0"/>
              <a:t> محمد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3703136" y="0"/>
            <a:ext cx="24296423" cy="2878365"/>
          </a:xfrm>
        </p:spPr>
        <p:txBody>
          <a:bodyPr>
            <a:normAutofit fontScale="25000" lnSpcReduction="20000"/>
          </a:bodyPr>
          <a:lstStyle/>
          <a:p>
            <a:pPr rtl="1"/>
            <a:r>
              <a:rPr lang="ar-SA" b="1" dirty="0" smtClean="0"/>
              <a:t>  -</a:t>
            </a:r>
          </a:p>
          <a:p>
            <a:pPr rtl="1"/>
            <a:endParaRPr lang="ar-SA" dirty="0" smtClean="0"/>
          </a:p>
          <a:p>
            <a:pPr rtl="1"/>
            <a:endParaRPr lang="ar-SA" b="1" dirty="0" smtClean="0">
              <a:solidFill>
                <a:srgbClr val="FF0000"/>
              </a:solidFill>
            </a:endParaRPr>
          </a:p>
          <a:p>
            <a:pPr rtl="1"/>
            <a:endParaRPr lang="fr-FR" b="1" dirty="0" smtClean="0">
              <a:solidFill>
                <a:srgbClr val="FF0000"/>
              </a:solidFill>
            </a:endParaRPr>
          </a:p>
          <a:p>
            <a:pPr rtl="1"/>
            <a:endParaRPr lang="fr-FR" b="1" dirty="0" smtClean="0">
              <a:solidFill>
                <a:srgbClr val="FF0000"/>
              </a:solidFill>
            </a:endParaRPr>
          </a:p>
          <a:p>
            <a:pPr rtl="1"/>
            <a:r>
              <a:rPr lang="ar-SA" b="1" dirty="0" smtClean="0">
                <a:solidFill>
                  <a:srgbClr val="FF0000"/>
                </a:solidFill>
              </a:rPr>
              <a:t> </a:t>
            </a:r>
            <a:r>
              <a:rPr lang="ar-DZ" sz="24000" b="1" dirty="0" smtClean="0">
                <a:solidFill>
                  <a:srgbClr val="FF0000"/>
                </a:solidFill>
              </a:rPr>
              <a:t>الممارسات المحاسبية للبنوك التجارية على ضوء النظام المالي المحاسبي الجديد</a:t>
            </a:r>
            <a:endParaRPr lang="fr-FR" sz="24000" b="1" dirty="0" smtClean="0">
              <a:solidFill>
                <a:srgbClr val="FF0000"/>
              </a:solidFill>
            </a:endParaRPr>
          </a:p>
          <a:p>
            <a:pPr rtl="1"/>
            <a:r>
              <a:rPr lang="ar-DZ" sz="24000" b="1" dirty="0" smtClean="0">
                <a:solidFill>
                  <a:srgbClr val="FF0000"/>
                </a:solidFill>
              </a:rPr>
              <a:t>دراسة ميدانية لعينة من البنوك التجارية لمدينة </a:t>
            </a:r>
            <a:r>
              <a:rPr lang="ar-DZ" sz="24000" b="1" dirty="0" err="1" smtClean="0">
                <a:solidFill>
                  <a:srgbClr val="FF0000"/>
                </a:solidFill>
              </a:rPr>
              <a:t>ورقلة</a:t>
            </a:r>
            <a:endParaRPr lang="ar-DZ" sz="24000" b="1" dirty="0" smtClean="0">
              <a:solidFill>
                <a:srgbClr val="FF0000"/>
              </a:solidFill>
            </a:endParaRPr>
          </a:p>
          <a:p>
            <a:pPr rtl="1"/>
            <a:r>
              <a:rPr lang="ar-SA" sz="24000" b="1" smtClean="0">
                <a:solidFill>
                  <a:srgbClr val="FF0000"/>
                </a:solidFill>
              </a:rPr>
              <a:t>   </a:t>
            </a:r>
            <a:endParaRPr lang="ar-DZ" sz="24000" b="1" dirty="0" smtClean="0">
              <a:solidFill>
                <a:srgbClr val="FF0000"/>
              </a:solidFill>
            </a:endParaRPr>
          </a:p>
          <a:p>
            <a:pPr rtl="1"/>
            <a:endParaRPr lang="ar-DZ" sz="24000" b="1" dirty="0" smtClean="0">
              <a:solidFill>
                <a:srgbClr val="FF0000"/>
              </a:solidFill>
            </a:endParaRPr>
          </a:p>
          <a:p>
            <a:pPr rtl="1"/>
            <a:endParaRPr lang="ar-DZ" sz="24000" b="1" dirty="0" smtClean="0">
              <a:solidFill>
                <a:srgbClr val="FF0000"/>
              </a:solidFill>
            </a:endParaRPr>
          </a:p>
          <a:p>
            <a:pPr rtl="1"/>
            <a:endParaRPr lang="fr-FR" sz="19200" dirty="0" smtClean="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 name="Pensées 28"/>
          <p:cNvSpPr/>
          <p:nvPr/>
        </p:nvSpPr>
        <p:spPr>
          <a:xfrm>
            <a:off x="15539869" y="23449671"/>
            <a:ext cx="4713051" cy="4443969"/>
          </a:xfrm>
          <a:prstGeom prst="cloudCallout">
            <a:avLst>
              <a:gd name="adj1" fmla="val 54731"/>
              <a:gd name="adj2" fmla="val -67455"/>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DZ" sz="3200" dirty="0" smtClean="0"/>
              <a:t>3- </a:t>
            </a:r>
            <a:r>
              <a:rPr lang="ar-SA" sz="3200" dirty="0" smtClean="0"/>
              <a:t>هل تلتزم البنوك التجارية بإعداد قوائم مالية وفق النظام المحاسبي المالي وتقوم بالإفصاح عن كافة السياسات المحاسبية الهامة؟</a:t>
            </a:r>
            <a:endParaRPr lang="fr-FR" sz="3200" dirty="0"/>
          </a:p>
        </p:txBody>
      </p:sp>
      <p:sp>
        <p:nvSpPr>
          <p:cNvPr id="30" name="Cylindre 29"/>
          <p:cNvSpPr/>
          <p:nvPr/>
        </p:nvSpPr>
        <p:spPr>
          <a:xfrm>
            <a:off x="15524885" y="30367706"/>
            <a:ext cx="4304788" cy="3986187"/>
          </a:xfrm>
          <a:prstGeom prst="can">
            <a:avLst>
              <a:gd name="adj" fmla="val 19262"/>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ar-DZ" sz="3200" dirty="0" smtClean="0">
              <a:latin typeface="Traditional Arabic" pitchFamily="18" charset="-78"/>
              <a:cs typeface="Traditional Arabic" pitchFamily="18" charset="-78"/>
            </a:endParaRPr>
          </a:p>
          <a:p>
            <a:pPr algn="r" rtl="1"/>
            <a:endParaRPr lang="ar-DZ" sz="3200" dirty="0" smtClean="0">
              <a:latin typeface="Traditional Arabic" pitchFamily="18" charset="-78"/>
              <a:cs typeface="Traditional Arabic" pitchFamily="18" charset="-78"/>
            </a:endParaRPr>
          </a:p>
          <a:p>
            <a:pPr algn="r" rtl="1"/>
            <a:endParaRPr lang="ar-DZ" sz="3200" dirty="0" smtClean="0">
              <a:latin typeface="Traditional Arabic" pitchFamily="18" charset="-78"/>
              <a:cs typeface="Traditional Arabic" pitchFamily="18" charset="-78"/>
            </a:endParaRPr>
          </a:p>
          <a:p>
            <a:pPr algn="ctr" rtl="1"/>
            <a:r>
              <a:rPr lang="fr-FR" sz="3600" b="1" dirty="0" smtClean="0">
                <a:solidFill>
                  <a:schemeClr val="tx1"/>
                </a:solidFill>
              </a:rPr>
              <a:t>    </a:t>
            </a:r>
            <a:r>
              <a:rPr lang="ar-SA" sz="3600" b="1" dirty="0" smtClean="0">
                <a:solidFill>
                  <a:schemeClr val="tx1"/>
                </a:solidFill>
              </a:rPr>
              <a:t>تلتزم </a:t>
            </a:r>
            <a:r>
              <a:rPr lang="ar-SA" sz="3600" b="1" dirty="0" smtClean="0">
                <a:solidFill>
                  <a:schemeClr val="tx1"/>
                </a:solidFill>
              </a:rPr>
              <a:t>البنوك التجارية بإعداد قوائم مالية وفق </a:t>
            </a:r>
            <a:r>
              <a:rPr lang="fr-FR" sz="3600" b="1" dirty="0" smtClean="0">
                <a:solidFill>
                  <a:schemeClr val="tx1"/>
                </a:solidFill>
              </a:rPr>
              <a:t>SCF</a:t>
            </a:r>
            <a:r>
              <a:rPr lang="ar-SA" sz="3600" b="1" dirty="0" smtClean="0">
                <a:solidFill>
                  <a:schemeClr val="tx1"/>
                </a:solidFill>
              </a:rPr>
              <a:t> ويتم الإفصاح عن السياسات المحاسبية.</a:t>
            </a:r>
            <a:endParaRPr lang="fr-FR" sz="3600" b="1" dirty="0" smtClean="0">
              <a:solidFill>
                <a:schemeClr val="tx1"/>
              </a:solidFill>
              <a:latin typeface="Traditional Arabic" pitchFamily="18" charset="-78"/>
              <a:cs typeface="Traditional Arabic" pitchFamily="18" charset="-78"/>
            </a:endParaRPr>
          </a:p>
          <a:p>
            <a:pPr algn="ctr" rtl="1"/>
            <a:endParaRPr lang="ar-SA" sz="3600" dirty="0" smtClean="0"/>
          </a:p>
          <a:p>
            <a:pPr lvl="0" algn="r" rtl="1"/>
            <a:endParaRPr lang="fr-FR" sz="3200" dirty="0" smtClean="0">
              <a:cs typeface="Traditional Arabic" pitchFamily="2" charset="-78"/>
            </a:endParaRPr>
          </a:p>
        </p:txBody>
      </p:sp>
      <p:sp>
        <p:nvSpPr>
          <p:cNvPr id="31" name="Cylindre 30"/>
          <p:cNvSpPr/>
          <p:nvPr/>
        </p:nvSpPr>
        <p:spPr>
          <a:xfrm>
            <a:off x="25146717" y="29720532"/>
            <a:ext cx="4530436" cy="4321741"/>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sz="3200" dirty="0" smtClean="0"/>
              <a:t> </a:t>
            </a:r>
            <a:r>
              <a:rPr lang="ar-SA" sz="3600" b="1" dirty="0" smtClean="0">
                <a:solidFill>
                  <a:schemeClr val="tx1"/>
                </a:solidFill>
              </a:rPr>
              <a:t>تعتبر </a:t>
            </a:r>
            <a:r>
              <a:rPr lang="ar-SA" sz="3600" b="1" dirty="0" smtClean="0">
                <a:solidFill>
                  <a:schemeClr val="tx1"/>
                </a:solidFill>
              </a:rPr>
              <a:t>المحاسبة البنكية جزء من عمل البنوك إذ أنها مصدر لتسجيل المعلومات الضرورية في التسيير المالي للبنوك</a:t>
            </a:r>
            <a:endParaRPr lang="fr-FR" sz="3600" b="1" dirty="0">
              <a:solidFill>
                <a:schemeClr val="tx1"/>
              </a:solidFill>
            </a:endParaRPr>
          </a:p>
        </p:txBody>
      </p:sp>
      <p:sp>
        <p:nvSpPr>
          <p:cNvPr id="40" name="Cylindre 39"/>
          <p:cNvSpPr/>
          <p:nvPr/>
        </p:nvSpPr>
        <p:spPr>
          <a:xfrm>
            <a:off x="20252920" y="30105590"/>
            <a:ext cx="4530436" cy="4641608"/>
          </a:xfrm>
          <a:prstGeom prst="can">
            <a:avLst>
              <a:gd name="adj" fmla="val 18612"/>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3200" b="1" dirty="0" smtClean="0">
                <a:solidFill>
                  <a:schemeClr val="tx1"/>
                </a:solidFill>
              </a:rPr>
              <a:t>يعرف </a:t>
            </a:r>
            <a:r>
              <a:rPr lang="ar-SA" sz="3200" b="1" dirty="0" smtClean="0">
                <a:solidFill>
                  <a:schemeClr val="tx1"/>
                </a:solidFill>
              </a:rPr>
              <a:t>النظام المحاسبي </a:t>
            </a:r>
            <a:r>
              <a:rPr lang="ar-SA" sz="3200" b="1" dirty="0" smtClean="0">
                <a:solidFill>
                  <a:schemeClr val="tx1"/>
                </a:solidFill>
              </a:rPr>
              <a:t>على </a:t>
            </a:r>
            <a:r>
              <a:rPr lang="ar-SA" sz="3200" b="1" dirty="0" smtClean="0">
                <a:solidFill>
                  <a:schemeClr val="tx1"/>
                </a:solidFill>
              </a:rPr>
              <a:t>أنه </a:t>
            </a:r>
            <a:r>
              <a:rPr lang="ar-SA" sz="3200" b="1" dirty="0" smtClean="0">
                <a:solidFill>
                  <a:schemeClr val="tx1"/>
                </a:solidFill>
              </a:rPr>
              <a:t>مجموعة من </a:t>
            </a:r>
            <a:r>
              <a:rPr lang="ar-SA" sz="3200" b="1" dirty="0" smtClean="0">
                <a:solidFill>
                  <a:schemeClr val="tx1"/>
                </a:solidFill>
              </a:rPr>
              <a:t>المستندات التي تعد </a:t>
            </a:r>
            <a:r>
              <a:rPr lang="ar-SA" sz="3200" b="1" dirty="0" smtClean="0">
                <a:solidFill>
                  <a:schemeClr val="tx1"/>
                </a:solidFill>
              </a:rPr>
              <a:t>المصدر </a:t>
            </a:r>
            <a:r>
              <a:rPr lang="ar-SA" sz="3200" b="1" dirty="0" smtClean="0">
                <a:solidFill>
                  <a:schemeClr val="tx1"/>
                </a:solidFill>
              </a:rPr>
              <a:t>الرئيسي للبيانات المحاسبية، والسجلات التي تستخدم لتسجيل هذه البيانات، تسجيلات تاريخية وفقا لترتيب حدوثها</a:t>
            </a:r>
            <a:endParaRPr lang="fr-FR" sz="3200" b="1" dirty="0">
              <a:solidFill>
                <a:schemeClr val="tx1"/>
              </a:solidFill>
              <a:latin typeface="Traditional Arabic" pitchFamily="18" charset="-78"/>
            </a:endParaRPr>
          </a:p>
        </p:txBody>
      </p:sp>
      <p:sp>
        <p:nvSpPr>
          <p:cNvPr id="51" name="Ellipse 50"/>
          <p:cNvSpPr/>
          <p:nvPr/>
        </p:nvSpPr>
        <p:spPr>
          <a:xfrm>
            <a:off x="10411434" y="15500420"/>
            <a:ext cx="4405954" cy="4385282"/>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dirty="0" smtClean="0"/>
              <a:t>1- </a:t>
            </a:r>
            <a:r>
              <a:rPr lang="ar-SA" sz="4000" dirty="0" smtClean="0"/>
              <a:t>كونها تتزامن مع امتثال الجزائر لتطبيق المعايير المحاسبية الدولية من خلال النظام المحاسبي المالي </a:t>
            </a:r>
            <a:endParaRPr lang="fr-FR" sz="4000" dirty="0" smtClean="0">
              <a:cs typeface="Traditional Arabic" pitchFamily="2" charset="-78"/>
            </a:endParaRPr>
          </a:p>
        </p:txBody>
      </p:sp>
      <p:sp>
        <p:nvSpPr>
          <p:cNvPr id="52" name="Ellipse 51"/>
          <p:cNvSpPr/>
          <p:nvPr/>
        </p:nvSpPr>
        <p:spPr>
          <a:xfrm>
            <a:off x="5467189" y="15983359"/>
            <a:ext cx="4131183" cy="4040047"/>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dirty="0" smtClean="0"/>
              <a:t>2- </a:t>
            </a:r>
            <a:r>
              <a:rPr lang="ar-SA" sz="4000" dirty="0" smtClean="0"/>
              <a:t>تتناول النظام المحاسبي المالي على مستوى البنوك </a:t>
            </a:r>
            <a:r>
              <a:rPr lang="ar-SA" sz="4000" dirty="0" err="1" smtClean="0"/>
              <a:t>و</a:t>
            </a:r>
            <a:r>
              <a:rPr lang="ar-SA" sz="4000" dirty="0" smtClean="0"/>
              <a:t> المؤسسات المالية </a:t>
            </a:r>
            <a:endParaRPr lang="fr-FR" sz="4000" dirty="0" smtClean="0">
              <a:cs typeface="Traditional Arabic" pitchFamily="2" charset="-78"/>
            </a:endParaRPr>
          </a:p>
        </p:txBody>
      </p:sp>
      <p:sp>
        <p:nvSpPr>
          <p:cNvPr id="53" name="Ellipse 52"/>
          <p:cNvSpPr/>
          <p:nvPr/>
        </p:nvSpPr>
        <p:spPr>
          <a:xfrm>
            <a:off x="711438" y="15845655"/>
            <a:ext cx="4493207" cy="404004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rPr>
              <a:t>3- </a:t>
            </a:r>
            <a:r>
              <a:rPr lang="ar-SA" sz="4000" b="1" dirty="0" smtClean="0">
                <a:solidFill>
                  <a:schemeClr val="tx1"/>
                </a:solidFill>
              </a:rPr>
              <a:t>تساهم في رفع مستوى فهمهم للمحاسبة في القطاع البنكي</a:t>
            </a:r>
            <a:r>
              <a:rPr lang="fr-FR" sz="4000" dirty="0" smtClean="0"/>
              <a:t>.</a:t>
            </a:r>
            <a:endParaRPr lang="fr-FR" sz="4000" dirty="0" smtClean="0">
              <a:cs typeface="Traditional Arabic" pitchFamily="2" charset="-78"/>
            </a:endParaRPr>
          </a:p>
        </p:txBody>
      </p:sp>
      <p:cxnSp>
        <p:nvCxnSpPr>
          <p:cNvPr id="55" name="Connecteur droit avec flèche 54"/>
          <p:cNvCxnSpPr/>
          <p:nvPr/>
        </p:nvCxnSpPr>
        <p:spPr>
          <a:xfrm>
            <a:off x="8389012" y="14535809"/>
            <a:ext cx="2993693" cy="165256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57" name="Connecteur droit avec flèche 56"/>
          <p:cNvCxnSpPr>
            <a:endCxn id="52" idx="0"/>
          </p:cNvCxnSpPr>
          <p:nvPr/>
        </p:nvCxnSpPr>
        <p:spPr>
          <a:xfrm rot="16200000" flipH="1">
            <a:off x="6936451" y="15387029"/>
            <a:ext cx="1093946" cy="9871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9" name="Connecteur droit avec flèche 58"/>
          <p:cNvCxnSpPr/>
          <p:nvPr/>
        </p:nvCxnSpPr>
        <p:spPr>
          <a:xfrm rot="10800000" flipV="1">
            <a:off x="3866820" y="14551975"/>
            <a:ext cx="2926872" cy="109394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6" name="ZoneTexte 35"/>
          <p:cNvSpPr txBox="1"/>
          <p:nvPr/>
        </p:nvSpPr>
        <p:spPr>
          <a:xfrm>
            <a:off x="1686378" y="25922585"/>
            <a:ext cx="12423228" cy="1323439"/>
          </a:xfrm>
          <a:prstGeom prst="rect">
            <a:avLst/>
          </a:prstGeom>
          <a:noFill/>
        </p:spPr>
        <p:txBody>
          <a:bodyPr wrap="square" rtlCol="0">
            <a:spAutoFit/>
          </a:bodyPr>
          <a:lstStyle/>
          <a:p>
            <a:pPr algn="ctr" rtl="1"/>
            <a:r>
              <a:rPr lang="ar-SA" sz="8000" u="sng" dirty="0" smtClean="0">
                <a:solidFill>
                  <a:srgbClr val="FF0000"/>
                </a:solidFill>
                <a:latin typeface="Traditional Arabic" pitchFamily="18" charset="-78"/>
                <a:cs typeface="Traditional Arabic" pitchFamily="18" charset="-78"/>
              </a:rPr>
              <a:t> </a:t>
            </a:r>
            <a:endParaRPr lang="fr-FR" sz="4400" u="sng" dirty="0">
              <a:solidFill>
                <a:srgbClr val="FF0000"/>
              </a:solidFill>
            </a:endParaRPr>
          </a:p>
        </p:txBody>
      </p:sp>
      <p:sp>
        <p:nvSpPr>
          <p:cNvPr id="6145" name="Rectangle 1"/>
          <p:cNvSpPr>
            <a:spLocks noChangeArrowheads="1"/>
          </p:cNvSpPr>
          <p:nvPr/>
        </p:nvSpPr>
        <p:spPr bwMode="auto">
          <a:xfrm>
            <a:off x="0" y="-1"/>
            <a:ext cx="3027521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solidFill>
                <a:effectLst/>
                <a:latin typeface="Traditional Arabic" pitchFamily="18" charset="-78"/>
                <a:ea typeface="Times New Roman" pitchFamily="18" charset="0"/>
                <a:cs typeface="Traditional Arabic" pitchFamily="18"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8" name="Pensées 67"/>
          <p:cNvSpPr/>
          <p:nvPr/>
        </p:nvSpPr>
        <p:spPr>
          <a:xfrm>
            <a:off x="20616281" y="23951531"/>
            <a:ext cx="4225159" cy="3942109"/>
          </a:xfrm>
          <a:prstGeom prst="cloudCallout">
            <a:avLst>
              <a:gd name="adj1" fmla="val -2608"/>
              <a:gd name="adj2" fmla="val -84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DZ" sz="4000" dirty="0" smtClean="0"/>
              <a:t>2- </a:t>
            </a:r>
            <a:r>
              <a:rPr lang="ar-SA" sz="4000" dirty="0" smtClean="0"/>
              <a:t>ما هو النظام المحاسبي للبنوك التجارية وما هي مبادئه؟</a:t>
            </a:r>
            <a:endParaRPr lang="fr-FR" sz="4000" dirty="0"/>
          </a:p>
        </p:txBody>
      </p:sp>
      <p:sp>
        <p:nvSpPr>
          <p:cNvPr id="79" name="Ellipse 78"/>
          <p:cNvSpPr/>
          <p:nvPr/>
        </p:nvSpPr>
        <p:spPr>
          <a:xfrm>
            <a:off x="15539869" y="17865679"/>
            <a:ext cx="13431057" cy="3294124"/>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ما مدى التزام البنوك التجارية بتطبيق النظام المحاسبي المالي الجديد؟ </a:t>
            </a:r>
            <a:endParaRPr lang="fr-FR" sz="6000" dirty="0"/>
          </a:p>
        </p:txBody>
      </p:sp>
      <p:sp>
        <p:nvSpPr>
          <p:cNvPr id="83" name="Pensées 82"/>
          <p:cNvSpPr/>
          <p:nvPr/>
        </p:nvSpPr>
        <p:spPr>
          <a:xfrm>
            <a:off x="24782266" y="23186033"/>
            <a:ext cx="4479662" cy="3533646"/>
          </a:xfrm>
          <a:prstGeom prst="cloudCallout">
            <a:avLst>
              <a:gd name="adj1" fmla="val -48765"/>
              <a:gd name="adj2" fmla="val -6960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000" dirty="0" smtClean="0"/>
              <a:t>1- </a:t>
            </a:r>
            <a:r>
              <a:rPr lang="ar-SA" sz="4000" dirty="0" err="1" smtClean="0"/>
              <a:t>ماهي</a:t>
            </a:r>
            <a:r>
              <a:rPr lang="ar-SA" sz="4000" dirty="0" smtClean="0"/>
              <a:t> أهمية المحاسبة البنكية في البنوك</a:t>
            </a:r>
            <a:endParaRPr lang="fr-FR" sz="4000" dirty="0" smtClean="0">
              <a:cs typeface="Traditional Arabic" pitchFamily="2" charset="-78"/>
            </a:endParaRPr>
          </a:p>
        </p:txBody>
      </p:sp>
      <p:sp>
        <p:nvSpPr>
          <p:cNvPr id="64" name="Ellipse 63"/>
          <p:cNvSpPr/>
          <p:nvPr/>
        </p:nvSpPr>
        <p:spPr>
          <a:xfrm>
            <a:off x="10043308" y="8483567"/>
            <a:ext cx="4479662" cy="4791003"/>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rtl="1"/>
            <a:r>
              <a:rPr lang="ar-DZ" sz="4000" dirty="0" smtClean="0"/>
              <a:t>   1  - </a:t>
            </a:r>
            <a:r>
              <a:rPr lang="ar-SA" sz="4000" dirty="0" smtClean="0"/>
              <a:t>اكتساب معلومات جديدة فيما يخص المحاسبة البنكية من وجهة نظر النظام المحاسبي </a:t>
            </a:r>
            <a:r>
              <a:rPr lang="ar-DZ" sz="4000" dirty="0" smtClean="0"/>
              <a:t>  </a:t>
            </a:r>
            <a:r>
              <a:rPr lang="ar-SA" sz="4000" dirty="0" smtClean="0"/>
              <a:t>المالي</a:t>
            </a:r>
            <a:endParaRPr lang="fr-FR" sz="4000" dirty="0" smtClean="0">
              <a:cs typeface="Traditional Arabic" pitchFamily="2" charset="-78"/>
            </a:endParaRPr>
          </a:p>
        </p:txBody>
      </p:sp>
      <p:sp>
        <p:nvSpPr>
          <p:cNvPr id="66" name="Ellipse 65"/>
          <p:cNvSpPr/>
          <p:nvPr/>
        </p:nvSpPr>
        <p:spPr>
          <a:xfrm>
            <a:off x="5565902" y="9234588"/>
            <a:ext cx="4157398" cy="40399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000" dirty="0" smtClean="0"/>
              <a:t>2- </a:t>
            </a:r>
            <a:r>
              <a:rPr lang="ar-SA" sz="4000" dirty="0" smtClean="0"/>
              <a:t>معرفة التغيرات التي حدث من جراء تطبيق النظام المحاسبي في البنوك</a:t>
            </a:r>
            <a:endParaRPr lang="fr-FR" sz="4000" dirty="0" smtClean="0">
              <a:cs typeface="Traditional Arabic" pitchFamily="2" charset="-78"/>
            </a:endParaRPr>
          </a:p>
        </p:txBody>
      </p:sp>
      <p:sp>
        <p:nvSpPr>
          <p:cNvPr id="67" name="Ellipse 66"/>
          <p:cNvSpPr/>
          <p:nvPr/>
        </p:nvSpPr>
        <p:spPr>
          <a:xfrm>
            <a:off x="641522" y="8483567"/>
            <a:ext cx="4688734" cy="4791003"/>
          </a:xfrm>
          <a:prstGeom prst="ellips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4000" dirty="0" smtClean="0">
                <a:solidFill>
                  <a:schemeClr val="tx1"/>
                </a:solidFill>
              </a:rPr>
              <a:t>3- </a:t>
            </a:r>
            <a:r>
              <a:rPr lang="ar-SA" sz="4000" dirty="0" smtClean="0">
                <a:solidFill>
                  <a:schemeClr val="tx1"/>
                </a:solidFill>
              </a:rPr>
              <a:t>إعطاء صورة واضحة </a:t>
            </a:r>
            <a:r>
              <a:rPr lang="ar-SA" sz="4000" dirty="0" err="1" smtClean="0">
                <a:solidFill>
                  <a:schemeClr val="tx1"/>
                </a:solidFill>
              </a:rPr>
              <a:t>و</a:t>
            </a:r>
            <a:r>
              <a:rPr lang="ar-SA" sz="4000" dirty="0" smtClean="0">
                <a:solidFill>
                  <a:schemeClr val="tx1"/>
                </a:solidFill>
              </a:rPr>
              <a:t> بسيطة حول مخرجات النظام المحاسبي المالي في البنوك </a:t>
            </a:r>
            <a:r>
              <a:rPr lang="ar-SA" sz="4000" dirty="0" err="1" smtClean="0">
                <a:solidFill>
                  <a:schemeClr val="tx1"/>
                </a:solidFill>
              </a:rPr>
              <a:t>و</a:t>
            </a:r>
            <a:r>
              <a:rPr lang="ar-SA" sz="4000" dirty="0" smtClean="0">
                <a:solidFill>
                  <a:schemeClr val="tx1"/>
                </a:solidFill>
              </a:rPr>
              <a:t> المتمثلة في القوائم المالية</a:t>
            </a:r>
            <a:endParaRPr lang="fr-FR" sz="4400" dirty="0">
              <a:solidFill>
                <a:schemeClr val="tx1"/>
              </a:solidFill>
            </a:endParaRPr>
          </a:p>
        </p:txBody>
      </p:sp>
      <p:cxnSp>
        <p:nvCxnSpPr>
          <p:cNvPr id="73" name="Connecteur droit avec flèche 72"/>
          <p:cNvCxnSpPr>
            <a:endCxn id="67" idx="7"/>
          </p:cNvCxnSpPr>
          <p:nvPr/>
        </p:nvCxnSpPr>
        <p:spPr>
          <a:xfrm rot="10800000" flipV="1">
            <a:off x="4643607" y="8026699"/>
            <a:ext cx="3149437" cy="1158494"/>
          </a:xfrm>
          <a:prstGeom prst="straightConnector1">
            <a:avLst/>
          </a:prstGeom>
          <a:ln>
            <a:headEnd type="arrow"/>
            <a:tailEnd type="arrow"/>
          </a:ln>
        </p:spPr>
        <p:style>
          <a:lnRef idx="2">
            <a:schemeClr val="accent4"/>
          </a:lnRef>
          <a:fillRef idx="0">
            <a:schemeClr val="accent4"/>
          </a:fillRef>
          <a:effectRef idx="1">
            <a:schemeClr val="accent4"/>
          </a:effectRef>
          <a:fontRef idx="minor">
            <a:schemeClr val="tx1"/>
          </a:fontRef>
        </p:style>
      </p:cxnSp>
      <p:cxnSp>
        <p:nvCxnSpPr>
          <p:cNvPr id="75" name="Connecteur droit avec flèche 74"/>
          <p:cNvCxnSpPr/>
          <p:nvPr/>
        </p:nvCxnSpPr>
        <p:spPr>
          <a:xfrm rot="5400000">
            <a:off x="7094426" y="8605730"/>
            <a:ext cx="1207889" cy="49827"/>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cxnSp>
        <p:nvCxnSpPr>
          <p:cNvPr id="77" name="Connecteur droit avec flèche 76"/>
          <p:cNvCxnSpPr/>
          <p:nvPr/>
        </p:nvCxnSpPr>
        <p:spPr>
          <a:xfrm>
            <a:off x="7673456" y="8026701"/>
            <a:ext cx="2636352" cy="1366200"/>
          </a:xfrm>
          <a:prstGeom prst="straightConnector1">
            <a:avLst/>
          </a:prstGeom>
          <a:ln>
            <a:headEnd type="arrow"/>
            <a:tailEnd type="arrow"/>
          </a:ln>
        </p:spPr>
        <p:style>
          <a:lnRef idx="1">
            <a:schemeClr val="accent2"/>
          </a:lnRef>
          <a:fillRef idx="0">
            <a:schemeClr val="accent2"/>
          </a:fillRef>
          <a:effectRef idx="0">
            <a:schemeClr val="accent2"/>
          </a:effectRef>
          <a:fontRef idx="minor">
            <a:schemeClr val="tx1"/>
          </a:fontRef>
        </p:style>
      </p:cxnSp>
      <p:sp>
        <p:nvSpPr>
          <p:cNvPr id="91" name="Ellipse 90"/>
          <p:cNvSpPr/>
          <p:nvPr/>
        </p:nvSpPr>
        <p:spPr>
          <a:xfrm>
            <a:off x="10043308" y="22150563"/>
            <a:ext cx="4405954" cy="45691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ar-DZ" sz="4000" dirty="0" smtClean="0">
              <a:cs typeface="Traditional Arabic" pitchFamily="2" charset="-78"/>
            </a:endParaRPr>
          </a:p>
          <a:p>
            <a:pPr algn="ctr" rtl="1"/>
            <a:r>
              <a:rPr lang="ar-SA" sz="4000" dirty="0" smtClean="0">
                <a:cs typeface="Traditional Arabic" pitchFamily="2" charset="-78"/>
              </a:rPr>
              <a:t>-01-</a:t>
            </a:r>
            <a:r>
              <a:rPr lang="ar-SA" sz="4000" dirty="0" smtClean="0"/>
              <a:t>الحدود المكانية :ستتم هذه الدراسة في عينة من البنوك التجارية في مدينة </a:t>
            </a:r>
            <a:r>
              <a:rPr lang="ar-SA" sz="4000" dirty="0" err="1" smtClean="0"/>
              <a:t>ورقلة</a:t>
            </a:r>
            <a:r>
              <a:rPr lang="ar-DZ" sz="4000" dirty="0" smtClean="0"/>
              <a:t>.</a:t>
            </a:r>
            <a:endParaRPr lang="fr-FR" sz="4000" dirty="0" smtClean="0"/>
          </a:p>
          <a:p>
            <a:pPr lvl="0" algn="ctr" rtl="1"/>
            <a:endParaRPr lang="fr-FR" sz="4800" dirty="0" smtClean="0">
              <a:cs typeface="Traditional Arabic" pitchFamily="2" charset="-78"/>
            </a:endParaRPr>
          </a:p>
        </p:txBody>
      </p:sp>
      <p:sp>
        <p:nvSpPr>
          <p:cNvPr id="92" name="Ellipse 91"/>
          <p:cNvSpPr/>
          <p:nvPr/>
        </p:nvSpPr>
        <p:spPr>
          <a:xfrm>
            <a:off x="5291131" y="22150563"/>
            <a:ext cx="4405954" cy="4385282"/>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400" dirty="0" smtClean="0">
                <a:cs typeface="Traditional Arabic" pitchFamily="2" charset="-78"/>
              </a:rPr>
              <a:t>-02- ان الحدود </a:t>
            </a:r>
            <a:r>
              <a:rPr lang="ar-SA" sz="4400" dirty="0" err="1" smtClean="0">
                <a:cs typeface="Traditional Arabic" pitchFamily="2" charset="-78"/>
              </a:rPr>
              <a:t>الزمانية</a:t>
            </a:r>
            <a:r>
              <a:rPr lang="ar-SA" sz="4400" dirty="0" smtClean="0">
                <a:cs typeface="Traditional Arabic" pitchFamily="2" charset="-78"/>
              </a:rPr>
              <a:t> لهده الدراسة هي السداسي الثاني للموسم الجامعي 2014 2015 </a:t>
            </a:r>
            <a:endParaRPr lang="fr-FR" sz="4400" dirty="0" smtClean="0">
              <a:cs typeface="Traditional Arabic" pitchFamily="2" charset="-78"/>
            </a:endParaRPr>
          </a:p>
        </p:txBody>
      </p:sp>
      <p:sp>
        <p:nvSpPr>
          <p:cNvPr id="93" name="Ellipse 92"/>
          <p:cNvSpPr/>
          <p:nvPr/>
        </p:nvSpPr>
        <p:spPr>
          <a:xfrm>
            <a:off x="711438" y="22150564"/>
            <a:ext cx="4405954" cy="4569117"/>
          </a:xfrm>
          <a:prstGeom prst="ellipse">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SA" sz="4400" dirty="0" smtClean="0">
                <a:cs typeface="Traditional Arabic" pitchFamily="2" charset="-78"/>
              </a:rPr>
              <a:t>-03- ان الحدود البشرية لهده الدراسة تمثلت في موظفي </a:t>
            </a:r>
            <a:r>
              <a:rPr lang="ar-DZ" sz="4400" dirty="0" smtClean="0">
                <a:cs typeface="Traditional Arabic" pitchFamily="2" charset="-78"/>
              </a:rPr>
              <a:t>البنوك التجارية بمدينة  </a:t>
            </a:r>
            <a:r>
              <a:rPr lang="ar-SA" sz="4400" dirty="0" err="1" smtClean="0">
                <a:cs typeface="Traditional Arabic" pitchFamily="2" charset="-78"/>
              </a:rPr>
              <a:t>ورقلة</a:t>
            </a:r>
            <a:endParaRPr lang="fr-FR" sz="4400" dirty="0" smtClean="0">
              <a:cs typeface="Traditional Arabic" pitchFamily="2" charset="-78"/>
            </a:endParaRPr>
          </a:p>
        </p:txBody>
      </p:sp>
      <p:cxnSp>
        <p:nvCxnSpPr>
          <p:cNvPr id="95" name="Connecteur droit avec flèche 94"/>
          <p:cNvCxnSpPr/>
          <p:nvPr/>
        </p:nvCxnSpPr>
        <p:spPr>
          <a:xfrm rot="10800000" flipV="1">
            <a:off x="3703136" y="21346845"/>
            <a:ext cx="3725532" cy="1042096"/>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97" name="Connecteur droit avec flèche 96"/>
          <p:cNvCxnSpPr/>
          <p:nvPr/>
        </p:nvCxnSpPr>
        <p:spPr>
          <a:xfrm rot="16200000" flipH="1">
            <a:off x="6965624" y="21767242"/>
            <a:ext cx="1075035" cy="59278"/>
          </a:xfrm>
          <a:prstGeom prst="straightConnector1">
            <a:avLst/>
          </a:prstGeom>
          <a:ln>
            <a:headEnd type="arrow"/>
            <a:tailEnd type="arrow"/>
          </a:ln>
        </p:spPr>
        <p:style>
          <a:lnRef idx="3">
            <a:schemeClr val="accent6"/>
          </a:lnRef>
          <a:fillRef idx="0">
            <a:schemeClr val="accent6"/>
          </a:fillRef>
          <a:effectRef idx="2">
            <a:schemeClr val="accent6"/>
          </a:effectRef>
          <a:fontRef idx="minor">
            <a:schemeClr val="tx1"/>
          </a:fontRef>
        </p:style>
      </p:cxnSp>
      <p:cxnSp>
        <p:nvCxnSpPr>
          <p:cNvPr id="99" name="Connecteur droit avec flèche 98"/>
          <p:cNvCxnSpPr>
            <a:endCxn id="91" idx="1"/>
          </p:cNvCxnSpPr>
          <p:nvPr/>
        </p:nvCxnSpPr>
        <p:spPr>
          <a:xfrm>
            <a:off x="7473502" y="21346845"/>
            <a:ext cx="3215043" cy="14728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751386" y="34747198"/>
            <a:ext cx="14168583" cy="438281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ar-SA" sz="3600" dirty="0" smtClean="0"/>
          </a:p>
          <a:p>
            <a:pPr algn="r" rtl="1"/>
            <a:endParaRPr lang="ar-SA" sz="3600" dirty="0" smtClean="0"/>
          </a:p>
          <a:p>
            <a:pPr algn="r" rtl="1"/>
            <a:r>
              <a:rPr lang="ar-DZ" sz="3600" dirty="0" smtClean="0">
                <a:solidFill>
                  <a:schemeClr val="tx1"/>
                </a:solidFill>
              </a:rPr>
              <a:t>01</a:t>
            </a:r>
            <a:r>
              <a:rPr lang="ar-DZ" sz="3600" b="1" dirty="0" smtClean="0">
                <a:solidFill>
                  <a:schemeClr val="tx1"/>
                </a:solidFill>
              </a:rPr>
              <a:t> </a:t>
            </a:r>
            <a:r>
              <a:rPr lang="ar-SA" sz="3600" b="1" dirty="0" smtClean="0">
                <a:solidFill>
                  <a:schemeClr val="tx1"/>
                </a:solidFill>
              </a:rPr>
              <a:t>-</a:t>
            </a:r>
            <a:r>
              <a:rPr lang="ar-DZ" sz="3600" b="1" dirty="0" smtClean="0">
                <a:solidFill>
                  <a:schemeClr val="tx1"/>
                </a:solidFill>
              </a:rPr>
              <a:t>  خالد أمين عبد الله, سليمان حسن عطية, فوزي عبد الرحيم </a:t>
            </a:r>
            <a:r>
              <a:rPr lang="ar-DZ" sz="3600" b="1" dirty="0" err="1" smtClean="0">
                <a:solidFill>
                  <a:schemeClr val="tx1"/>
                </a:solidFill>
              </a:rPr>
              <a:t>غرايبية</a:t>
            </a:r>
            <a:r>
              <a:rPr lang="ar-DZ" sz="3600" b="1" dirty="0" smtClean="0">
                <a:solidFill>
                  <a:schemeClr val="tx1"/>
                </a:solidFill>
              </a:rPr>
              <a:t>, نعيم حسني </a:t>
            </a:r>
            <a:r>
              <a:rPr lang="ar-DZ" sz="3600" b="1" dirty="0" err="1" smtClean="0">
                <a:solidFill>
                  <a:schemeClr val="tx1"/>
                </a:solidFill>
              </a:rPr>
              <a:t>دهمش</a:t>
            </a:r>
            <a:r>
              <a:rPr lang="ar-DZ" sz="3600" b="1" dirty="0" smtClean="0">
                <a:solidFill>
                  <a:schemeClr val="tx1"/>
                </a:solidFill>
              </a:rPr>
              <a:t>, هاني محمود </a:t>
            </a:r>
            <a:r>
              <a:rPr lang="ar-DZ" sz="3600" b="1" dirty="0" err="1" smtClean="0">
                <a:solidFill>
                  <a:schemeClr val="tx1"/>
                </a:solidFill>
              </a:rPr>
              <a:t>أبوجبارة</a:t>
            </a:r>
            <a:r>
              <a:rPr lang="ar-DZ" sz="3600" b="1" u="sng" dirty="0" smtClean="0">
                <a:solidFill>
                  <a:schemeClr val="tx1"/>
                </a:solidFill>
              </a:rPr>
              <a:t>, أصول المحاسبية</a:t>
            </a:r>
            <a:r>
              <a:rPr lang="ar-DZ" sz="3600" b="1" dirty="0" smtClean="0">
                <a:solidFill>
                  <a:schemeClr val="tx1"/>
                </a:solidFill>
              </a:rPr>
              <a:t>, مركز الكتب الأردني, عمان, 1999 .</a:t>
            </a:r>
            <a:endParaRPr lang="fr-FR" sz="3600" b="1" dirty="0" smtClean="0">
              <a:solidFill>
                <a:schemeClr val="tx1"/>
              </a:solidFill>
            </a:endParaRPr>
          </a:p>
          <a:p>
            <a:pPr algn="r" rtl="1"/>
            <a:r>
              <a:rPr lang="ar-SA" sz="3600" b="1" dirty="0" smtClean="0">
                <a:solidFill>
                  <a:schemeClr val="tx1"/>
                </a:solidFill>
              </a:rPr>
              <a:t>02-</a:t>
            </a:r>
            <a:r>
              <a:rPr lang="ar-DZ" sz="3600" b="1" dirty="0" smtClean="0">
                <a:solidFill>
                  <a:schemeClr val="tx1"/>
                </a:solidFill>
              </a:rPr>
              <a:t>رشدي صالح, عبد الفتاح صالح</a:t>
            </a:r>
            <a:r>
              <a:rPr lang="ar-DZ" sz="3600" b="1" u="sng" dirty="0" smtClean="0">
                <a:solidFill>
                  <a:schemeClr val="tx1"/>
                </a:solidFill>
              </a:rPr>
              <a:t>, البنوك الشاملة وتطوير دور الجهاز المصرفي المصري</a:t>
            </a:r>
            <a:r>
              <a:rPr lang="ar-DZ" sz="3600" b="1" dirty="0" smtClean="0">
                <a:solidFill>
                  <a:schemeClr val="tx1"/>
                </a:solidFill>
              </a:rPr>
              <a:t>, رسالة </a:t>
            </a:r>
            <a:r>
              <a:rPr lang="ar-DZ" sz="3600" b="1" dirty="0" err="1" smtClean="0">
                <a:solidFill>
                  <a:schemeClr val="tx1"/>
                </a:solidFill>
              </a:rPr>
              <a:t>ماجيستر</a:t>
            </a:r>
            <a:r>
              <a:rPr lang="ar-DZ" sz="3600" b="1" dirty="0" smtClean="0">
                <a:solidFill>
                  <a:schemeClr val="tx1"/>
                </a:solidFill>
              </a:rPr>
              <a:t> في الاقتصاد, 2000 .</a:t>
            </a:r>
          </a:p>
          <a:p>
            <a:pPr algn="r" rtl="1"/>
            <a:r>
              <a:rPr lang="ar-DZ" sz="3600" b="1" dirty="0" smtClean="0">
                <a:solidFill>
                  <a:schemeClr val="tx1"/>
                </a:solidFill>
              </a:rPr>
              <a:t>3- شاكر </a:t>
            </a:r>
            <a:r>
              <a:rPr lang="ar-DZ" sz="3600" b="1" dirty="0" err="1" smtClean="0">
                <a:solidFill>
                  <a:schemeClr val="tx1"/>
                </a:solidFill>
              </a:rPr>
              <a:t>قزويني</a:t>
            </a:r>
            <a:r>
              <a:rPr lang="ar-DZ" sz="3600" b="1" dirty="0" smtClean="0">
                <a:solidFill>
                  <a:schemeClr val="tx1"/>
                </a:solidFill>
              </a:rPr>
              <a:t> </a:t>
            </a:r>
            <a:r>
              <a:rPr lang="ar-DZ" sz="3600" b="1" u="sng" dirty="0" smtClean="0">
                <a:solidFill>
                  <a:schemeClr val="tx1"/>
                </a:solidFill>
              </a:rPr>
              <a:t>, محاضرات في اقتصاد البنوك</a:t>
            </a:r>
            <a:r>
              <a:rPr lang="ar-DZ" sz="3600" b="1" dirty="0" smtClean="0">
                <a:solidFill>
                  <a:schemeClr val="tx1"/>
                </a:solidFill>
              </a:rPr>
              <a:t>, ديوان المطبوعات الجامعية, الجزائر, 2000</a:t>
            </a:r>
            <a:endParaRPr lang="fr-FR" sz="3600" b="1" dirty="0" smtClean="0">
              <a:solidFill>
                <a:schemeClr val="tx1"/>
              </a:solidFill>
            </a:endParaRPr>
          </a:p>
          <a:p>
            <a:pPr lvl="0" algn="r" rtl="1"/>
            <a:endParaRPr lang="fr-FR" sz="3600" dirty="0" smtClean="0"/>
          </a:p>
          <a:p>
            <a:pPr algn="r" rtl="1"/>
            <a:endParaRPr lang="ar-SA" sz="3600" dirty="0" smtClean="0"/>
          </a:p>
        </p:txBody>
      </p:sp>
      <p:sp>
        <p:nvSpPr>
          <p:cNvPr id="138" name="Rectangle 137"/>
          <p:cNvSpPr/>
          <p:nvPr/>
        </p:nvSpPr>
        <p:spPr>
          <a:xfrm>
            <a:off x="3552241" y="33204919"/>
            <a:ext cx="7830464" cy="1100847"/>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b="1" dirty="0" smtClean="0">
                <a:solidFill>
                  <a:schemeClr val="tx1"/>
                </a:solidFill>
              </a:rPr>
              <a:t>المراجع</a:t>
            </a:r>
            <a:r>
              <a:rPr lang="ar-SA" dirty="0" smtClean="0">
                <a:solidFill>
                  <a:srgbClr val="FF0000"/>
                </a:solidFill>
              </a:rPr>
              <a:t> </a:t>
            </a:r>
            <a:endParaRPr lang="fr-FR" dirty="0">
              <a:solidFill>
                <a:srgbClr val="FF0000"/>
              </a:solidFill>
            </a:endParaRPr>
          </a:p>
        </p:txBody>
      </p:sp>
      <p:cxnSp>
        <p:nvCxnSpPr>
          <p:cNvPr id="140" name="Connecteur droit avec flèche 139"/>
          <p:cNvCxnSpPr>
            <a:endCxn id="137" idx="0"/>
          </p:cNvCxnSpPr>
          <p:nvPr/>
        </p:nvCxnSpPr>
        <p:spPr>
          <a:xfrm rot="16200000" flipH="1">
            <a:off x="7433873" y="34345393"/>
            <a:ext cx="441432" cy="36217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58" name="Ellipse 157"/>
          <p:cNvSpPr/>
          <p:nvPr/>
        </p:nvSpPr>
        <p:spPr>
          <a:xfrm>
            <a:off x="25110574" y="37304532"/>
            <a:ext cx="4530436" cy="42986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4000" dirty="0" smtClean="0"/>
              <a:t>1- </a:t>
            </a:r>
            <a:r>
              <a:rPr lang="ar-SA" sz="4000" dirty="0" smtClean="0"/>
              <a:t>الرغبة الشخصية </a:t>
            </a:r>
            <a:r>
              <a:rPr lang="ar-SA" sz="4000" dirty="0" err="1" smtClean="0"/>
              <a:t>و</a:t>
            </a:r>
            <a:r>
              <a:rPr lang="ar-SA" sz="4000" dirty="0" smtClean="0"/>
              <a:t> الفضول الذي لازم الباحثة للتوسع </a:t>
            </a:r>
            <a:r>
              <a:rPr lang="ar-SA" sz="4000" dirty="0" err="1" smtClean="0"/>
              <a:t>و</a:t>
            </a:r>
            <a:r>
              <a:rPr lang="ar-SA" sz="4000" dirty="0" smtClean="0"/>
              <a:t> التعمق في مجال المحاسبة المالية</a:t>
            </a:r>
            <a:endParaRPr lang="fr-FR" sz="4000" dirty="0">
              <a:latin typeface="Traditional Arabic" pitchFamily="18" charset="-78"/>
              <a:cs typeface="Traditional Arabic" pitchFamily="18" charset="-78"/>
            </a:endParaRPr>
          </a:p>
        </p:txBody>
      </p:sp>
      <p:sp>
        <p:nvSpPr>
          <p:cNvPr id="159" name="Ellipse 158"/>
          <p:cNvSpPr/>
          <p:nvPr/>
        </p:nvSpPr>
        <p:spPr>
          <a:xfrm>
            <a:off x="20311004" y="37304532"/>
            <a:ext cx="4530436" cy="42986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4000" dirty="0" smtClean="0"/>
              <a:t>2- محاولة إضافة مرجع جديد حول هذا الموضوع.</a:t>
            </a:r>
            <a:endParaRPr lang="fr-FR" sz="4000" dirty="0" smtClean="0"/>
          </a:p>
        </p:txBody>
      </p:sp>
      <p:sp>
        <p:nvSpPr>
          <p:cNvPr id="160" name="Ellipse 159"/>
          <p:cNvSpPr/>
          <p:nvPr/>
        </p:nvSpPr>
        <p:spPr>
          <a:xfrm>
            <a:off x="15539870" y="37304532"/>
            <a:ext cx="4530436" cy="42986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DZ" sz="4000" dirty="0" smtClean="0"/>
              <a:t>3- </a:t>
            </a:r>
            <a:r>
              <a:rPr lang="ar-SA" sz="4000" dirty="0" smtClean="0"/>
              <a:t>التوجه العالمي</a:t>
            </a:r>
            <a:r>
              <a:rPr lang="ar-DZ" sz="4000" dirty="0" smtClean="0"/>
              <a:t> </a:t>
            </a:r>
            <a:r>
              <a:rPr lang="ar-SA" sz="4000" dirty="0" smtClean="0"/>
              <a:t>نحو المعايير المحاسبية الدولية </a:t>
            </a:r>
            <a:r>
              <a:rPr lang="ar-SA" sz="4000" dirty="0" err="1" smtClean="0"/>
              <a:t>و</a:t>
            </a:r>
            <a:r>
              <a:rPr lang="ar-SA" sz="4000" dirty="0" smtClean="0"/>
              <a:t> معايير الإبلاغ المال</a:t>
            </a:r>
            <a:r>
              <a:rPr lang="ar-DZ" sz="4000" dirty="0" smtClean="0"/>
              <a:t>ي</a:t>
            </a:r>
            <a:endParaRPr lang="fr-FR" sz="3600" dirty="0"/>
          </a:p>
        </p:txBody>
      </p:sp>
      <p:sp>
        <p:nvSpPr>
          <p:cNvPr id="184" name="Rectangle 183"/>
          <p:cNvSpPr/>
          <p:nvPr/>
        </p:nvSpPr>
        <p:spPr>
          <a:xfrm>
            <a:off x="824138" y="20023406"/>
            <a:ext cx="13465119" cy="1323439"/>
          </a:xfrm>
          <a:prstGeom prst="rect">
            <a:avLst/>
          </a:prstGeom>
        </p:spPr>
        <p:txBody>
          <a:bodyPr wrap="square">
            <a:spAutoFit/>
          </a:bodyPr>
          <a:lstStyle/>
          <a:p>
            <a:pPr lvl="0" algn="ctr" rtl="1"/>
            <a:r>
              <a:rPr lang="ar-SA" sz="8000" b="1" dirty="0" smtClean="0">
                <a:latin typeface="Traditional Arabic" pitchFamily="18" charset="-78"/>
                <a:cs typeface="Traditional Arabic" pitchFamily="18" charset="-78"/>
              </a:rPr>
              <a:t>حدود </a:t>
            </a:r>
            <a:r>
              <a:rPr lang="ar-SA" sz="8000" b="1" dirty="0" smtClean="0">
                <a:latin typeface="Traditional Arabic" pitchFamily="18" charset="-78"/>
                <a:cs typeface="Traditional Arabic" pitchFamily="18" charset="-78"/>
              </a:rPr>
              <a:t>الدراسة </a:t>
            </a:r>
            <a:endParaRPr lang="fr-FR" sz="4400" b="1" dirty="0"/>
          </a:p>
        </p:txBody>
      </p:sp>
      <p:sp>
        <p:nvSpPr>
          <p:cNvPr id="194" name="Ellipse 193"/>
          <p:cNvSpPr/>
          <p:nvPr/>
        </p:nvSpPr>
        <p:spPr>
          <a:xfrm>
            <a:off x="751386" y="27246024"/>
            <a:ext cx="13358220" cy="91440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b="1" dirty="0" smtClean="0">
                <a:solidFill>
                  <a:schemeClr val="tx1"/>
                </a:solidFill>
              </a:rPr>
              <a:t>منهج </a:t>
            </a:r>
            <a:r>
              <a:rPr lang="ar-SA" b="1" dirty="0" smtClean="0">
                <a:solidFill>
                  <a:schemeClr val="tx1"/>
                </a:solidFill>
              </a:rPr>
              <a:t>الدراسة </a:t>
            </a:r>
            <a:endParaRPr lang="fr-FR" b="1" dirty="0">
              <a:solidFill>
                <a:schemeClr val="tx1"/>
              </a:solidFill>
            </a:endParaRPr>
          </a:p>
        </p:txBody>
      </p:sp>
      <p:sp>
        <p:nvSpPr>
          <p:cNvPr id="195" name="Rectangle à coins arrondis 194"/>
          <p:cNvSpPr/>
          <p:nvPr/>
        </p:nvSpPr>
        <p:spPr>
          <a:xfrm>
            <a:off x="711438" y="28160425"/>
            <a:ext cx="14105950" cy="4568790"/>
          </a:xfrm>
          <a:prstGeom prst="roundRect">
            <a:avLst>
              <a:gd name="adj" fmla="val 37734"/>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ar-SA" sz="4400" dirty="0" smtClean="0"/>
          </a:p>
          <a:p>
            <a:pPr rtl="1"/>
            <a:endParaRPr lang="ar-SA" sz="4400" dirty="0" smtClean="0"/>
          </a:p>
          <a:p>
            <a:pPr algn="justLow" rtl="1"/>
            <a:endParaRPr lang="ar-SA" sz="4800" dirty="0" smtClean="0"/>
          </a:p>
          <a:p>
            <a:pPr algn="justLow" rtl="1"/>
            <a:endParaRPr lang="ar-SA" sz="4800" dirty="0" smtClean="0"/>
          </a:p>
          <a:p>
            <a:pPr algn="justLow" rtl="1"/>
            <a:r>
              <a:rPr lang="ar-DZ" sz="4800" b="1" dirty="0" smtClean="0">
                <a:solidFill>
                  <a:schemeClr val="tx1"/>
                </a:solidFill>
              </a:rPr>
              <a:t>من أجل معالجة إشكالية موضوع البحث وتحليل أبعاده ومحاولة اختبار مدى صحة الفرضيات المقدمة، تم الاعتماد على المنهج الوصفي الذي يهتم بدراسة الظاهرة على أرض الواقع، ويبين خصائص الظاهرة وتم جمع المعلومات اللازمة عن الظاهرة وتحليلها واستخلاص النتائج.</a:t>
            </a:r>
            <a:endParaRPr lang="fr-FR" sz="4800" b="1" dirty="0" smtClean="0">
              <a:solidFill>
                <a:schemeClr val="tx1"/>
              </a:solidFill>
            </a:endParaRPr>
          </a:p>
          <a:p>
            <a:pPr rtl="1"/>
            <a:r>
              <a:rPr lang="ar-DZ" b="1" dirty="0" smtClean="0"/>
              <a:t> </a:t>
            </a:r>
            <a:endParaRPr lang="fr-FR" dirty="0" smtClean="0"/>
          </a:p>
          <a:p>
            <a:pPr algn="ctr"/>
            <a:endParaRPr lang="fr-FR" dirty="0"/>
          </a:p>
        </p:txBody>
      </p:sp>
      <p:sp>
        <p:nvSpPr>
          <p:cNvPr id="6162" name="Rectangle 18"/>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 name="Image 64"/>
          <p:cNvPicPr/>
          <p:nvPr/>
        </p:nvPicPr>
        <p:blipFill>
          <a:blip r:embed="rId3" cstate="print">
            <a:clrChange>
              <a:clrFrom>
                <a:srgbClr val="FFFFFF"/>
              </a:clrFrom>
              <a:clrTo>
                <a:srgbClr val="FFFFFF">
                  <a:alpha val="0"/>
                </a:srgbClr>
              </a:clrTo>
            </a:clrChange>
          </a:blip>
          <a:srcRect/>
          <a:stretch>
            <a:fillRect/>
          </a:stretch>
        </p:blipFill>
        <p:spPr bwMode="auto">
          <a:xfrm>
            <a:off x="27022097" y="338554"/>
            <a:ext cx="3253116" cy="2909144"/>
          </a:xfrm>
          <a:prstGeom prst="rect">
            <a:avLst/>
          </a:prstGeom>
          <a:noFill/>
          <a:ln w="9525">
            <a:noFill/>
            <a:miter lim="800000"/>
            <a:headEnd/>
            <a:tailEnd/>
          </a:ln>
        </p:spPr>
      </p:pic>
      <p:pic>
        <p:nvPicPr>
          <p:cNvPr id="70" name="Image 69"/>
          <p:cNvPicPr/>
          <p:nvPr/>
        </p:nvPicPr>
        <p:blipFill>
          <a:blip r:embed="rId3" cstate="print">
            <a:clrChange>
              <a:clrFrom>
                <a:srgbClr val="FFFFFF"/>
              </a:clrFrom>
              <a:clrTo>
                <a:srgbClr val="FFFFFF">
                  <a:alpha val="0"/>
                </a:srgbClr>
              </a:clrTo>
            </a:clrChange>
          </a:blip>
          <a:srcRect/>
          <a:stretch>
            <a:fillRect/>
          </a:stretch>
        </p:blipFill>
        <p:spPr bwMode="auto">
          <a:xfrm>
            <a:off x="184730" y="369332"/>
            <a:ext cx="3914303" cy="3319799"/>
          </a:xfrm>
          <a:prstGeom prst="rect">
            <a:avLst/>
          </a:prstGeom>
          <a:noFill/>
          <a:ln w="9525">
            <a:noFill/>
            <a:miter lim="800000"/>
            <a:headEnd/>
            <a:tailEnd/>
          </a:ln>
        </p:spPr>
      </p:pic>
      <p:sp>
        <p:nvSpPr>
          <p:cNvPr id="2"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لقد ورثت الجزائر عن الاستعمار الفرنسي نظاما محاسبيا يسمي بالمخطط المحاسبي العام</a:t>
            </a:r>
            <a:r>
              <a:rPr kumimoji="0" lang="fr-FR"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PCG</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 ونتيجة للتغيرات السياسية والظروف الدولية وخاصة ما يعرف بالحرب الباردة ,انحازت الجزائر إلى التيار الاشتراكي وأصبح الخطاب السياسي في ذلك الوقت إن الاستقلال السياسي غير كاف، ولابد من تعزيزه باستقلال اقتصادي على اعتبار أن الاقتصاد الجزائري مرتبط بالاستعمار وبدأ التفكير في فك الارتباط الاقتصادي بإنشاء مخطط محاسبي وطني يعبر عن الواقع الاقتصادي وتم ذلك فعلا في سنة</a:t>
            </a:r>
            <a:r>
              <a:rPr kumimoji="0" lang="fr-FR"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 1975 </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ونتيجة تبني هذه النصوص التي تم إعدادها في سياق الاقتصاد الموجه، لم تكن محل أي تعديل مهم من شانه السماح بحل المشاكل التي اعترضت تطبيقها (لم يتم تحديد التسجيل المحاسبي المتعلق بالقرض إيجاري، امتياز المرفق العام، العمليات بالعملة الأجنبية</a:t>
            </a:r>
            <a:r>
              <a:rPr kumimoji="0" lang="fr-FR"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 ....</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),أصبح هذا العجز من بين الأسباب المؤثرة على جلب رؤوس الأموال الأجنبية لصالح دولة مقابل دولة أخرى وفقا لدرجة الثقة والفهم لهذه المعلومات الناتجة عن النظام المحاسبي المالي المحلي , ولتلبية هذه الحاجة سارعت الحكومات والهيئات المكلفة بتنظيم المحاسبة إلى إعداد تصميم واستحداث هذا النظام, تحت قيد ملائمته للبيئة الاقتصادية والاجتماعية والسياسية,حيث إن نجاحه مرتبط بمدى ملا</a:t>
            </a:r>
            <a:r>
              <a:rPr kumimoji="0" lang="ar-DZ"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ئ</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مته للمؤسسات والبيئة المحيطة,وتحت ضغوط هذه المتطلبات الداخلية والخارجية الواجب توفرها نشأت الاختلافات في الأنظمة المحاسبية على المستوى الدولي, وللتخفيف من هذه الاختلافات برزت عدة محاولات دولية من طرف المنظمات المهنية  المهتمة بهذا المجال كان أهمها لجنة معايير المحاسبة الدولية والتي تمثل دورها في اقتراح نظام محاسبي يحضى بقبول دولي ويحقق الأهداف السابقة الذكر, إضافة إلى تزايد عدد الدول التي اعتمدت هذا النظام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6146" name="Rectangle 2"/>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لقد ورثت الجزائر عن الاستعمار الفرنسي نظاما محاسبيا يسمي بالمخطط المحاسبي العام</a:t>
            </a:r>
            <a:r>
              <a:rPr kumimoji="0" lang="fr-FR"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PCG</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 ونتيجة للتغيرات السياسية والظروف الدولية وخاصة ما يعرف بالحرب الباردة ,انحازت الجزائر إلى التيار الاشتراكي وأصبح الخطاب السياسي في ذلك الوقت إن الاستقلال السياسي غير كاف، ولابد من تعزيزه باستقلال اقتصادي على اعتبار أن الاقتصاد الجزائري مرتبط بالاستعمار وبدأ التفكير في فك الارتباط الاقتصادي بإنشاء مخطط محاسبي وطني يعبر عن الواقع الاقتصادي وتم ذلك فعلا في سنة</a:t>
            </a:r>
            <a:r>
              <a:rPr kumimoji="0" lang="fr-FR"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 1975 </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ونتيجة تبني هذه النصوص التي تم إعدادها في سياق الاقتصاد الموجه، لم تكن محل أي تعديل مهم من شانه السماح بحل المشاكل التي اعترضت تطبيقها (لم يتم تحديد التسجيل المحاسبي المتعلق بالقرض إيجاري، امتياز المرفق العام، العمليات بالعملة الأجنبية</a:t>
            </a:r>
            <a:r>
              <a:rPr kumimoji="0" lang="fr-FR"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 ....</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),أصبح هذا العجز من بين الأسباب المؤثرة على جلب رؤوس الأموال الأجنبية لصالح دولة مقابل دولة أخرى وفقا لدرجة الثقة والفهم لهذه المعلومات الناتجة عن النظام المحاسبي المالي المحلي , ولتلبية هذه الحاجة سارعت الحكومات والهيئات المكلفة بتنظيم المحاسبة إلى إعداد تصميم واستحداث هذا النظام, تحت قيد ملائمته للبيئة الاقتصادية والاجتماعية والسياسية,حيث إن نجاحه مرتبط بمدى ملا</a:t>
            </a:r>
            <a:r>
              <a:rPr kumimoji="0" lang="ar-DZ"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ئ</a:t>
            </a:r>
            <a:r>
              <a:rPr kumimoji="0" lang="ar-SA" sz="1400" b="0" i="0" u="none" strike="noStrike" cap="none" normalizeH="0" baseline="0" smtClean="0">
                <a:ln>
                  <a:noFill/>
                </a:ln>
                <a:solidFill>
                  <a:schemeClr val="tx1"/>
                </a:solidFill>
                <a:effectLst/>
                <a:latin typeface="Simplified Arabic" pitchFamily="18" charset="-78"/>
                <a:ea typeface="Calibri" pitchFamily="34" charset="0"/>
                <a:cs typeface="Simplified Arabic" pitchFamily="18" charset="-78"/>
              </a:rPr>
              <a:t>مته للمؤسسات والبيئة المحيطة,وتحت ضغوط هذه المتطلبات الداخلية والخارجية الواجب توفرها نشأت الاختلافات في الأنظمة المحاسبية على المستوى الدولي, وللتخفيف من هذه الاختلافات برزت عدة محاولات دولية من طرف المنظمات المهنية  المهتمة بهذا المجال كان أهمها لجنة معايير المحاسبة الدولية والتي تمثل دورها في اقتراح نظام محاسبي يحضى بقبول دولي ويحقق الأهداف السابقة الذكر, إضافة إلى تزايد عدد الدول التي اعتمدت هذا النظام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72" name="Parchemin horizontal 71"/>
          <p:cNvSpPr/>
          <p:nvPr/>
        </p:nvSpPr>
        <p:spPr>
          <a:xfrm>
            <a:off x="15765517" y="7346730"/>
            <a:ext cx="13205409" cy="8957011"/>
          </a:xfrm>
          <a:prstGeom prst="horizontalScroll">
            <a:avLst>
              <a:gd name="adj" fmla="val 9396"/>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4800" b="1" dirty="0" smtClean="0">
                <a:solidFill>
                  <a:schemeClr val="tx1"/>
                </a:solidFill>
                <a:cs typeface="Traditional Arabic" pitchFamily="2" charset="-78"/>
              </a:rPr>
              <a:t>انتهجت الجزائر في السنوات الأخيرة نظاما اقتصاديا حرا بعدما كان اقتصادها مركزيا مما جعلها تعاني تأثيرات سلبية </a:t>
            </a:r>
            <a:r>
              <a:rPr lang="ar-SA" sz="4800" b="1" dirty="0" err="1" smtClean="0">
                <a:solidFill>
                  <a:schemeClr val="tx1"/>
                </a:solidFill>
                <a:cs typeface="Traditional Arabic" pitchFamily="2" charset="-78"/>
              </a:rPr>
              <a:t>و</a:t>
            </a:r>
            <a:r>
              <a:rPr lang="ar-SA" sz="4800" b="1" dirty="0" smtClean="0">
                <a:solidFill>
                  <a:schemeClr val="tx1"/>
                </a:solidFill>
                <a:cs typeface="Traditional Arabic" pitchFamily="2" charset="-78"/>
              </a:rPr>
              <a:t> أزمات صاحبت هذا التغيير الاقتصادي على غرار الدول النامية التي وجدت نفسها مجبرة على إتباع ذات النهج الاقتصادي</a:t>
            </a:r>
            <a:r>
              <a:rPr lang="ar-DZ" sz="4800" b="1" dirty="0" smtClean="0">
                <a:solidFill>
                  <a:schemeClr val="tx1"/>
                </a:solidFill>
                <a:cs typeface="Traditional Arabic" pitchFamily="2" charset="-78"/>
              </a:rPr>
              <a:t> </a:t>
            </a:r>
            <a:r>
              <a:rPr lang="ar-SA" sz="4800" b="1" dirty="0" smtClean="0">
                <a:solidFill>
                  <a:schemeClr val="tx1"/>
                </a:solidFill>
                <a:cs typeface="Traditional Arabic" pitchFamily="2" charset="-78"/>
              </a:rPr>
              <a:t>حيث قامت الجزائر بتغييرات شاملة في سياستها الاقتصادية ستنعكس على كل المؤسسات </a:t>
            </a:r>
            <a:r>
              <a:rPr lang="ar-DZ" sz="4800" b="1" dirty="0" smtClean="0">
                <a:solidFill>
                  <a:schemeClr val="tx1"/>
                </a:solidFill>
                <a:cs typeface="Traditional Arabic" pitchFamily="2" charset="-78"/>
              </a:rPr>
              <a:t> </a:t>
            </a:r>
            <a:r>
              <a:rPr lang="ar-SA" sz="4800" b="1" dirty="0" smtClean="0">
                <a:solidFill>
                  <a:schemeClr val="tx1"/>
                </a:solidFill>
                <a:cs typeface="Traditional Arabic" pitchFamily="2" charset="-78"/>
              </a:rPr>
              <a:t>و الكيانات في كافة الميادين </a:t>
            </a:r>
            <a:r>
              <a:rPr lang="ar-SA" sz="4800" b="1" dirty="0" err="1" smtClean="0">
                <a:solidFill>
                  <a:schemeClr val="tx1"/>
                </a:solidFill>
                <a:cs typeface="Traditional Arabic" pitchFamily="2" charset="-78"/>
              </a:rPr>
              <a:t>و</a:t>
            </a:r>
            <a:r>
              <a:rPr lang="ar-SA" sz="4800" b="1" dirty="0" smtClean="0">
                <a:solidFill>
                  <a:schemeClr val="tx1"/>
                </a:solidFill>
                <a:cs typeface="Traditional Arabic" pitchFamily="2" charset="-78"/>
              </a:rPr>
              <a:t> القطاعات من بينها القطاع البنكي الذي يعتبر نواة أي نظام اقتصادي على مستوى أي دولة ، فالبنوك نظرا لأهميتها تعتبر المرآة العاكسة لاقتصاد أي دولة ، إذ تتمثل وظيفتها في الائتمان ، تجميع المدخرات </a:t>
            </a:r>
            <a:r>
              <a:rPr lang="ar-SA" sz="4800" b="1" dirty="0" err="1" smtClean="0">
                <a:solidFill>
                  <a:schemeClr val="tx1"/>
                </a:solidFill>
                <a:cs typeface="Traditional Arabic" pitchFamily="2" charset="-78"/>
              </a:rPr>
              <a:t>و</a:t>
            </a:r>
            <a:r>
              <a:rPr lang="ar-SA" sz="4800" b="1" dirty="0" smtClean="0">
                <a:solidFill>
                  <a:schemeClr val="tx1"/>
                </a:solidFill>
                <a:cs typeface="Traditional Arabic" pitchFamily="2" charset="-78"/>
              </a:rPr>
              <a:t> الاستثمار</a:t>
            </a:r>
            <a:r>
              <a:rPr lang="ar-DZ" sz="4800" b="1" dirty="0" smtClean="0">
                <a:solidFill>
                  <a:schemeClr val="tx1"/>
                </a:solidFill>
                <a:cs typeface="Traditional Arabic" pitchFamily="2" charset="-78"/>
              </a:rPr>
              <a:t>.</a:t>
            </a:r>
            <a:r>
              <a:rPr lang="ar-DZ" sz="4800" dirty="0" smtClean="0"/>
              <a:t> </a:t>
            </a:r>
            <a:endParaRPr lang="fr-FR" sz="4800" dirty="0"/>
          </a:p>
        </p:txBody>
      </p:sp>
      <p:sp>
        <p:nvSpPr>
          <p:cNvPr id="74" name="Rectangle à coins arrondis 73"/>
          <p:cNvSpPr/>
          <p:nvPr/>
        </p:nvSpPr>
        <p:spPr>
          <a:xfrm>
            <a:off x="19549241" y="7112299"/>
            <a:ext cx="4508938" cy="914400"/>
          </a:xfrm>
          <a:prstGeom prst="roundRect">
            <a:avLst>
              <a:gd name="adj" fmla="val 50000"/>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8800" b="1" dirty="0" smtClean="0">
                <a:solidFill>
                  <a:schemeClr val="tx1"/>
                </a:solidFill>
                <a:cs typeface="Andalus" pitchFamily="2" charset="-78"/>
              </a:rPr>
              <a:t>مقدمة </a:t>
            </a:r>
            <a:endParaRPr lang="fr-FR" sz="5400" b="1" dirty="0">
              <a:solidFill>
                <a:schemeClr val="tx1"/>
              </a:solidFill>
              <a:cs typeface="Andalus" pitchFamily="2" charset="-78"/>
            </a:endParaRPr>
          </a:p>
        </p:txBody>
      </p:sp>
      <p:sp>
        <p:nvSpPr>
          <p:cNvPr id="78" name="Nuage 77"/>
          <p:cNvSpPr/>
          <p:nvPr/>
        </p:nvSpPr>
        <p:spPr>
          <a:xfrm>
            <a:off x="17594318" y="16632621"/>
            <a:ext cx="8481848" cy="1233058"/>
          </a:xfrm>
          <a:prstGeom prst="cloud">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8800" dirty="0" smtClean="0">
                <a:solidFill>
                  <a:srgbClr val="FF0000"/>
                </a:solidFill>
                <a:cs typeface="Traditional Arabic" pitchFamily="2" charset="-78"/>
              </a:rPr>
              <a:t> </a:t>
            </a:r>
            <a:r>
              <a:rPr lang="ar-SA" sz="8800" b="1" dirty="0" smtClean="0">
                <a:solidFill>
                  <a:schemeClr val="bg1"/>
                </a:solidFill>
                <a:cs typeface="Traditional Arabic" pitchFamily="2" charset="-78"/>
              </a:rPr>
              <a:t>إشكالية البحث</a:t>
            </a:r>
            <a:endParaRPr lang="fr-FR" b="1" dirty="0">
              <a:solidFill>
                <a:schemeClr val="bg1"/>
              </a:solidFill>
            </a:endParaRPr>
          </a:p>
        </p:txBody>
      </p:sp>
      <p:sp>
        <p:nvSpPr>
          <p:cNvPr id="81" name="Étoile à 7 branches 80"/>
          <p:cNvSpPr/>
          <p:nvPr/>
        </p:nvSpPr>
        <p:spPr>
          <a:xfrm rot="10588181" flipV="1">
            <a:off x="26079136" y="28876704"/>
            <a:ext cx="1919744" cy="1382857"/>
          </a:xfrm>
          <a:prstGeom prst="star7">
            <a:avLst>
              <a:gd name="adj" fmla="val 34194"/>
              <a:gd name="hf" fmla="val 102572"/>
              <a:gd name="vf" fmla="val 10521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solidFill>
                  <a:schemeClr val="tx1"/>
                </a:solidFill>
              </a:rPr>
              <a:t>01</a:t>
            </a:r>
            <a:endParaRPr lang="fr-FR" sz="3600" dirty="0">
              <a:solidFill>
                <a:schemeClr val="tx1"/>
              </a:solidFill>
            </a:endParaRPr>
          </a:p>
        </p:txBody>
      </p:sp>
      <p:sp>
        <p:nvSpPr>
          <p:cNvPr id="82" name="Étoile à 7 branches 81"/>
          <p:cNvSpPr/>
          <p:nvPr/>
        </p:nvSpPr>
        <p:spPr>
          <a:xfrm rot="10588181" flipV="1">
            <a:off x="16634446" y="29778326"/>
            <a:ext cx="1919744" cy="1382857"/>
          </a:xfrm>
          <a:prstGeom prst="star7">
            <a:avLst>
              <a:gd name="adj" fmla="val 34194"/>
              <a:gd name="hf" fmla="val 102572"/>
              <a:gd name="vf" fmla="val 105210"/>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solidFill>
                  <a:schemeClr val="tx1"/>
                </a:solidFill>
              </a:rPr>
              <a:t>03</a:t>
            </a:r>
            <a:endParaRPr lang="fr-FR" sz="3600" dirty="0">
              <a:solidFill>
                <a:schemeClr val="tx1"/>
              </a:solidFill>
            </a:endParaRPr>
          </a:p>
        </p:txBody>
      </p:sp>
      <p:sp>
        <p:nvSpPr>
          <p:cNvPr id="84" name="Étoile à 7 branches 83"/>
          <p:cNvSpPr/>
          <p:nvPr/>
        </p:nvSpPr>
        <p:spPr>
          <a:xfrm rot="10588181" flipV="1">
            <a:off x="22097680" y="29628151"/>
            <a:ext cx="1919744" cy="1382857"/>
          </a:xfrm>
          <a:prstGeom prst="star7">
            <a:avLst>
              <a:gd name="adj" fmla="val 34194"/>
              <a:gd name="hf" fmla="val 102572"/>
              <a:gd name="vf" fmla="val 105210"/>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solidFill>
                  <a:schemeClr val="tx1"/>
                </a:solidFill>
              </a:rPr>
              <a:t>02</a:t>
            </a:r>
            <a:endParaRPr lang="fr-FR" sz="3600" dirty="0">
              <a:solidFill>
                <a:schemeClr val="tx1"/>
              </a:solidFill>
            </a:endParaRPr>
          </a:p>
        </p:txBody>
      </p:sp>
      <p:sp>
        <p:nvSpPr>
          <p:cNvPr id="86" name="Rectangle à coins arrondis 85"/>
          <p:cNvSpPr/>
          <p:nvPr/>
        </p:nvSpPr>
        <p:spPr>
          <a:xfrm>
            <a:off x="19417031" y="28361710"/>
            <a:ext cx="5729686" cy="9144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4800" dirty="0" smtClean="0">
                <a:solidFill>
                  <a:schemeClr val="tx1"/>
                </a:solidFill>
              </a:rPr>
              <a:t>فرضيات </a:t>
            </a:r>
            <a:r>
              <a:rPr lang="ar-SA" sz="4800" dirty="0" smtClean="0">
                <a:solidFill>
                  <a:schemeClr val="tx1"/>
                </a:solidFill>
              </a:rPr>
              <a:t>البحث</a:t>
            </a:r>
            <a:endParaRPr lang="fr-FR" sz="4800" dirty="0">
              <a:solidFill>
                <a:schemeClr val="tx1"/>
              </a:solidFill>
            </a:endParaRPr>
          </a:p>
        </p:txBody>
      </p:sp>
      <p:sp>
        <p:nvSpPr>
          <p:cNvPr id="90" name="Rectangle à coins arrondis 89"/>
          <p:cNvSpPr/>
          <p:nvPr/>
        </p:nvSpPr>
        <p:spPr>
          <a:xfrm>
            <a:off x="19829673" y="35742485"/>
            <a:ext cx="5729686" cy="9144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5400" b="1" dirty="0" smtClean="0">
                <a:solidFill>
                  <a:schemeClr val="tx1"/>
                </a:solidFill>
              </a:rPr>
              <a:t>مبررات </a:t>
            </a:r>
            <a:r>
              <a:rPr lang="ar-DZ" sz="5400" b="1" dirty="0" err="1" smtClean="0">
                <a:solidFill>
                  <a:schemeClr val="tx1"/>
                </a:solidFill>
              </a:rPr>
              <a:t>إختيار</a:t>
            </a:r>
            <a:r>
              <a:rPr lang="ar-DZ" sz="5400" b="1" dirty="0" smtClean="0">
                <a:solidFill>
                  <a:schemeClr val="tx1"/>
                </a:solidFill>
              </a:rPr>
              <a:t> البحث </a:t>
            </a:r>
            <a:endParaRPr lang="fr-FR" sz="5400" b="1" dirty="0">
              <a:solidFill>
                <a:schemeClr val="tx1"/>
              </a:solidFill>
            </a:endParaRPr>
          </a:p>
        </p:txBody>
      </p:sp>
      <p:sp>
        <p:nvSpPr>
          <p:cNvPr id="94" name="Rectangle à coins arrondis 93"/>
          <p:cNvSpPr/>
          <p:nvPr/>
        </p:nvSpPr>
        <p:spPr>
          <a:xfrm>
            <a:off x="19417031" y="21529083"/>
            <a:ext cx="6568493" cy="85985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4800" dirty="0" smtClean="0">
                <a:solidFill>
                  <a:schemeClr val="tx1"/>
                </a:solidFill>
              </a:rPr>
              <a:t>ا</a:t>
            </a:r>
            <a:r>
              <a:rPr lang="ar-DZ" sz="4800" b="1" dirty="0" smtClean="0">
                <a:solidFill>
                  <a:schemeClr val="tx1"/>
                </a:solidFill>
              </a:rPr>
              <a:t>لتساؤلات الفرعية </a:t>
            </a:r>
            <a:endParaRPr lang="fr-FR" sz="4800" b="1" dirty="0">
              <a:solidFill>
                <a:schemeClr val="tx1"/>
              </a:solidFill>
            </a:endParaRPr>
          </a:p>
        </p:txBody>
      </p:sp>
      <p:sp>
        <p:nvSpPr>
          <p:cNvPr id="98" name="Rectangle à coins arrondis 97"/>
          <p:cNvSpPr/>
          <p:nvPr/>
        </p:nvSpPr>
        <p:spPr>
          <a:xfrm>
            <a:off x="4439037" y="13842735"/>
            <a:ext cx="6568493" cy="85985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4800" b="1" dirty="0" err="1" smtClean="0">
                <a:solidFill>
                  <a:schemeClr val="tx1"/>
                </a:solidFill>
              </a:rPr>
              <a:t>اهمية</a:t>
            </a:r>
            <a:r>
              <a:rPr lang="ar-SA" sz="4800" b="1" dirty="0" smtClean="0">
                <a:solidFill>
                  <a:schemeClr val="tx1"/>
                </a:solidFill>
              </a:rPr>
              <a:t> الدراسة </a:t>
            </a:r>
            <a:endParaRPr lang="fr-FR" sz="4800" b="1" dirty="0" smtClean="0">
              <a:solidFill>
                <a:schemeClr val="tx1"/>
              </a:solidFill>
            </a:endParaRPr>
          </a:p>
        </p:txBody>
      </p:sp>
      <p:sp>
        <p:nvSpPr>
          <p:cNvPr id="100" name="Rectangle à coins arrondis 99"/>
          <p:cNvSpPr/>
          <p:nvPr/>
        </p:nvSpPr>
        <p:spPr>
          <a:xfrm>
            <a:off x="4857839" y="6916801"/>
            <a:ext cx="5870409" cy="85985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4800" b="1" dirty="0" smtClean="0">
                <a:solidFill>
                  <a:schemeClr val="tx1"/>
                </a:solidFill>
              </a:rPr>
              <a:t>أهداف </a:t>
            </a:r>
            <a:r>
              <a:rPr lang="ar-SA" sz="4800" b="1" dirty="0" smtClean="0">
                <a:solidFill>
                  <a:schemeClr val="tx1"/>
                </a:solidFill>
              </a:rPr>
              <a:t>الدراسة</a:t>
            </a:r>
          </a:p>
        </p:txBody>
      </p: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1064</TotalTime>
  <Words>1048</Words>
  <Application>Microsoft Office PowerPoint</Application>
  <PresentationFormat>Personnalisé</PresentationFormat>
  <Paragraphs>83</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pcs</cp:lastModifiedBy>
  <cp:revision>197</cp:revision>
  <dcterms:created xsi:type="dcterms:W3CDTF">2012-02-10T00:21:22Z</dcterms:created>
  <dcterms:modified xsi:type="dcterms:W3CDTF">2015-02-24T11:50:38Z</dcterms:modified>
</cp:coreProperties>
</file>