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548513" cy="42808525"/>
  <p:notesSz cx="6858000" cy="9144000"/>
  <p:defaultTextStyle>
    <a:defPPr>
      <a:defRPr lang="fr-FR"/>
    </a:defPPr>
    <a:lvl1pPr marL="0" algn="l" defTabSz="4305833" rtl="0" eaLnBrk="1" latinLnBrk="0" hangingPunct="1">
      <a:defRPr sz="8500" kern="1200">
        <a:solidFill>
          <a:schemeClr val="tx1"/>
        </a:solidFill>
        <a:latin typeface="+mn-lt"/>
        <a:ea typeface="+mn-ea"/>
        <a:cs typeface="+mn-cs"/>
      </a:defRPr>
    </a:lvl1pPr>
    <a:lvl2pPr marL="2152916" algn="l" defTabSz="4305833" rtl="0" eaLnBrk="1" latinLnBrk="0" hangingPunct="1">
      <a:defRPr sz="8500" kern="1200">
        <a:solidFill>
          <a:schemeClr val="tx1"/>
        </a:solidFill>
        <a:latin typeface="+mn-lt"/>
        <a:ea typeface="+mn-ea"/>
        <a:cs typeface="+mn-cs"/>
      </a:defRPr>
    </a:lvl2pPr>
    <a:lvl3pPr marL="4305833" algn="l" defTabSz="4305833" rtl="0" eaLnBrk="1" latinLnBrk="0" hangingPunct="1">
      <a:defRPr sz="8500" kern="1200">
        <a:solidFill>
          <a:schemeClr val="tx1"/>
        </a:solidFill>
        <a:latin typeface="+mn-lt"/>
        <a:ea typeface="+mn-ea"/>
        <a:cs typeface="+mn-cs"/>
      </a:defRPr>
    </a:lvl3pPr>
    <a:lvl4pPr marL="6458748" algn="l" defTabSz="4305833" rtl="0" eaLnBrk="1" latinLnBrk="0" hangingPunct="1">
      <a:defRPr sz="8500" kern="1200">
        <a:solidFill>
          <a:schemeClr val="tx1"/>
        </a:solidFill>
        <a:latin typeface="+mn-lt"/>
        <a:ea typeface="+mn-ea"/>
        <a:cs typeface="+mn-cs"/>
      </a:defRPr>
    </a:lvl4pPr>
    <a:lvl5pPr marL="8611664" algn="l" defTabSz="4305833" rtl="0" eaLnBrk="1" latinLnBrk="0" hangingPunct="1">
      <a:defRPr sz="8500" kern="1200">
        <a:solidFill>
          <a:schemeClr val="tx1"/>
        </a:solidFill>
        <a:latin typeface="+mn-lt"/>
        <a:ea typeface="+mn-ea"/>
        <a:cs typeface="+mn-cs"/>
      </a:defRPr>
    </a:lvl5pPr>
    <a:lvl6pPr marL="10764580" algn="l" defTabSz="4305833" rtl="0" eaLnBrk="1" latinLnBrk="0" hangingPunct="1">
      <a:defRPr sz="8500" kern="1200">
        <a:solidFill>
          <a:schemeClr val="tx1"/>
        </a:solidFill>
        <a:latin typeface="+mn-lt"/>
        <a:ea typeface="+mn-ea"/>
        <a:cs typeface="+mn-cs"/>
      </a:defRPr>
    </a:lvl6pPr>
    <a:lvl7pPr marL="12917497" algn="l" defTabSz="4305833" rtl="0" eaLnBrk="1" latinLnBrk="0" hangingPunct="1">
      <a:defRPr sz="8500" kern="1200">
        <a:solidFill>
          <a:schemeClr val="tx1"/>
        </a:solidFill>
        <a:latin typeface="+mn-lt"/>
        <a:ea typeface="+mn-ea"/>
        <a:cs typeface="+mn-cs"/>
      </a:defRPr>
    </a:lvl7pPr>
    <a:lvl8pPr marL="15070413" algn="l" defTabSz="4305833" rtl="0" eaLnBrk="1" latinLnBrk="0" hangingPunct="1">
      <a:defRPr sz="8500" kern="1200">
        <a:solidFill>
          <a:schemeClr val="tx1"/>
        </a:solidFill>
        <a:latin typeface="+mn-lt"/>
        <a:ea typeface="+mn-ea"/>
        <a:cs typeface="+mn-cs"/>
      </a:defRPr>
    </a:lvl8pPr>
    <a:lvl9pPr marL="17223329" algn="l" defTabSz="4305833" rtl="0" eaLnBrk="1" latinLnBrk="0" hangingPunct="1">
      <a:defRPr sz="8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20" d="100"/>
          <a:sy n="20" d="100"/>
        </p:scale>
        <p:origin x="-1368" y="-90"/>
      </p:cViewPr>
      <p:guideLst>
        <p:guide orient="horz" pos="13483"/>
        <p:guide pos="1025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15FF20-7FF9-4689-B5E5-151EAFD4C35E}" type="datetimeFigureOut">
              <a:rPr lang="fr-FR" smtClean="0"/>
              <a:pPr/>
              <a:t>04/03/2015</a:t>
            </a:fld>
            <a:endParaRPr lang="fr-FR"/>
          </a:p>
        </p:txBody>
      </p:sp>
      <p:sp>
        <p:nvSpPr>
          <p:cNvPr id="4" name="Espace réservé de l'image des diapositives 3"/>
          <p:cNvSpPr>
            <a:spLocks noGrp="1" noRot="1" noChangeAspect="1"/>
          </p:cNvSpPr>
          <p:nvPr>
            <p:ph type="sldImg" idx="2"/>
          </p:nvPr>
        </p:nvSpPr>
        <p:spPr>
          <a:xfrm>
            <a:off x="2125663" y="685800"/>
            <a:ext cx="260667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1BD1E2-A429-48E2-A96E-A7F42CBF132B}" type="slidenum">
              <a:rPr lang="fr-FR" smtClean="0"/>
              <a:pPr/>
              <a:t>‹N°›</a:t>
            </a:fld>
            <a:endParaRPr lang="fr-FR"/>
          </a:p>
        </p:txBody>
      </p:sp>
    </p:spTree>
    <p:extLst>
      <p:ext uri="{BB962C8B-B14F-4D97-AF65-F5344CB8AC3E}">
        <p14:creationId xmlns:p14="http://schemas.microsoft.com/office/powerpoint/2010/main" xmlns="" val="2084280045"/>
      </p:ext>
    </p:extLst>
  </p:cSld>
  <p:clrMap bg1="lt1" tx1="dk1" bg2="lt2" tx2="dk2" accent1="accent1" accent2="accent2" accent3="accent3" accent4="accent4" accent5="accent5" accent6="accent6" hlink="hlink" folHlink="folHlink"/>
  <p:notesStyle>
    <a:lvl1pPr marL="0" algn="l" defTabSz="4305833" rtl="0" eaLnBrk="1" latinLnBrk="0" hangingPunct="1">
      <a:defRPr sz="5600" kern="1200">
        <a:solidFill>
          <a:schemeClr val="tx1"/>
        </a:solidFill>
        <a:latin typeface="+mn-lt"/>
        <a:ea typeface="+mn-ea"/>
        <a:cs typeface="+mn-cs"/>
      </a:defRPr>
    </a:lvl1pPr>
    <a:lvl2pPr marL="2152916" algn="l" defTabSz="4305833" rtl="0" eaLnBrk="1" latinLnBrk="0" hangingPunct="1">
      <a:defRPr sz="5600" kern="1200">
        <a:solidFill>
          <a:schemeClr val="tx1"/>
        </a:solidFill>
        <a:latin typeface="+mn-lt"/>
        <a:ea typeface="+mn-ea"/>
        <a:cs typeface="+mn-cs"/>
      </a:defRPr>
    </a:lvl2pPr>
    <a:lvl3pPr marL="4305833" algn="l" defTabSz="4305833" rtl="0" eaLnBrk="1" latinLnBrk="0" hangingPunct="1">
      <a:defRPr sz="5600" kern="1200">
        <a:solidFill>
          <a:schemeClr val="tx1"/>
        </a:solidFill>
        <a:latin typeface="+mn-lt"/>
        <a:ea typeface="+mn-ea"/>
        <a:cs typeface="+mn-cs"/>
      </a:defRPr>
    </a:lvl3pPr>
    <a:lvl4pPr marL="6458748" algn="l" defTabSz="4305833" rtl="0" eaLnBrk="1" latinLnBrk="0" hangingPunct="1">
      <a:defRPr sz="5600" kern="1200">
        <a:solidFill>
          <a:schemeClr val="tx1"/>
        </a:solidFill>
        <a:latin typeface="+mn-lt"/>
        <a:ea typeface="+mn-ea"/>
        <a:cs typeface="+mn-cs"/>
      </a:defRPr>
    </a:lvl4pPr>
    <a:lvl5pPr marL="8611664" algn="l" defTabSz="4305833" rtl="0" eaLnBrk="1" latinLnBrk="0" hangingPunct="1">
      <a:defRPr sz="5600" kern="1200">
        <a:solidFill>
          <a:schemeClr val="tx1"/>
        </a:solidFill>
        <a:latin typeface="+mn-lt"/>
        <a:ea typeface="+mn-ea"/>
        <a:cs typeface="+mn-cs"/>
      </a:defRPr>
    </a:lvl5pPr>
    <a:lvl6pPr marL="10764580" algn="l" defTabSz="4305833" rtl="0" eaLnBrk="1" latinLnBrk="0" hangingPunct="1">
      <a:defRPr sz="5600" kern="1200">
        <a:solidFill>
          <a:schemeClr val="tx1"/>
        </a:solidFill>
        <a:latin typeface="+mn-lt"/>
        <a:ea typeface="+mn-ea"/>
        <a:cs typeface="+mn-cs"/>
      </a:defRPr>
    </a:lvl6pPr>
    <a:lvl7pPr marL="12917497" algn="l" defTabSz="4305833" rtl="0" eaLnBrk="1" latinLnBrk="0" hangingPunct="1">
      <a:defRPr sz="5600" kern="1200">
        <a:solidFill>
          <a:schemeClr val="tx1"/>
        </a:solidFill>
        <a:latin typeface="+mn-lt"/>
        <a:ea typeface="+mn-ea"/>
        <a:cs typeface="+mn-cs"/>
      </a:defRPr>
    </a:lvl7pPr>
    <a:lvl8pPr marL="15070413" algn="l" defTabSz="4305833" rtl="0" eaLnBrk="1" latinLnBrk="0" hangingPunct="1">
      <a:defRPr sz="5600" kern="1200">
        <a:solidFill>
          <a:schemeClr val="tx1"/>
        </a:solidFill>
        <a:latin typeface="+mn-lt"/>
        <a:ea typeface="+mn-ea"/>
        <a:cs typeface="+mn-cs"/>
      </a:defRPr>
    </a:lvl8pPr>
    <a:lvl9pPr marL="17223329" algn="l" defTabSz="4305833" rtl="0" eaLnBrk="1" latinLnBrk="0" hangingPunct="1">
      <a:defRPr sz="5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1BD1E2-A429-48E2-A96E-A7F42CBF132B}" type="slidenum">
              <a:rPr lang="fr-FR" smtClean="0"/>
              <a:pPr/>
              <a:t>1</a:t>
            </a:fld>
            <a:endParaRPr lang="fr-FR"/>
          </a:p>
        </p:txBody>
      </p:sp>
    </p:spTree>
    <p:extLst>
      <p:ext uri="{BB962C8B-B14F-4D97-AF65-F5344CB8AC3E}">
        <p14:creationId xmlns:p14="http://schemas.microsoft.com/office/powerpoint/2010/main" xmlns="" val="1180084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441139" y="13298393"/>
            <a:ext cx="27666237" cy="9176087"/>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4882278" y="24258164"/>
            <a:ext cx="22783959" cy="10939957"/>
          </a:xfrm>
        </p:spPr>
        <p:txBody>
          <a:bodyPr/>
          <a:lstStyle>
            <a:lvl1pPr marL="0" indent="0" algn="ctr">
              <a:buNone/>
              <a:defRPr>
                <a:solidFill>
                  <a:schemeClr val="tx1">
                    <a:tint val="75000"/>
                  </a:schemeClr>
                </a:solidFill>
              </a:defRPr>
            </a:lvl1pPr>
            <a:lvl2pPr marL="2152916" indent="0" algn="ctr">
              <a:buNone/>
              <a:defRPr>
                <a:solidFill>
                  <a:schemeClr val="tx1">
                    <a:tint val="75000"/>
                  </a:schemeClr>
                </a:solidFill>
              </a:defRPr>
            </a:lvl2pPr>
            <a:lvl3pPr marL="4305833" indent="0" algn="ctr">
              <a:buNone/>
              <a:defRPr>
                <a:solidFill>
                  <a:schemeClr val="tx1">
                    <a:tint val="75000"/>
                  </a:schemeClr>
                </a:solidFill>
              </a:defRPr>
            </a:lvl3pPr>
            <a:lvl4pPr marL="6458748" indent="0" algn="ctr">
              <a:buNone/>
              <a:defRPr>
                <a:solidFill>
                  <a:schemeClr val="tx1">
                    <a:tint val="75000"/>
                  </a:schemeClr>
                </a:solidFill>
              </a:defRPr>
            </a:lvl4pPr>
            <a:lvl5pPr marL="8611664" indent="0" algn="ctr">
              <a:buNone/>
              <a:defRPr>
                <a:solidFill>
                  <a:schemeClr val="tx1">
                    <a:tint val="75000"/>
                  </a:schemeClr>
                </a:solidFill>
              </a:defRPr>
            </a:lvl5pPr>
            <a:lvl6pPr marL="10764580" indent="0" algn="ctr">
              <a:buNone/>
              <a:defRPr>
                <a:solidFill>
                  <a:schemeClr val="tx1">
                    <a:tint val="75000"/>
                  </a:schemeClr>
                </a:solidFill>
              </a:defRPr>
            </a:lvl6pPr>
            <a:lvl7pPr marL="12917497" indent="0" algn="ctr">
              <a:buNone/>
              <a:defRPr>
                <a:solidFill>
                  <a:schemeClr val="tx1">
                    <a:tint val="75000"/>
                  </a:schemeClr>
                </a:solidFill>
              </a:defRPr>
            </a:lvl7pPr>
            <a:lvl8pPr marL="15070413" indent="0" algn="ctr">
              <a:buNone/>
              <a:defRPr>
                <a:solidFill>
                  <a:schemeClr val="tx1">
                    <a:tint val="75000"/>
                  </a:schemeClr>
                </a:solidFill>
              </a:defRPr>
            </a:lvl8pPr>
            <a:lvl9pPr marL="17223329"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3597672" y="1714329"/>
            <a:ext cx="7323415" cy="36525978"/>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1627426" y="1714329"/>
            <a:ext cx="21427771"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571108" y="27508444"/>
            <a:ext cx="27666237" cy="8502249"/>
          </a:xfrm>
        </p:spPr>
        <p:txBody>
          <a:bodyPr anchor="t"/>
          <a:lstStyle>
            <a:lvl1pPr algn="l">
              <a:defRPr sz="188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2571108" y="18144083"/>
            <a:ext cx="27666237" cy="9364362"/>
          </a:xfrm>
        </p:spPr>
        <p:txBody>
          <a:bodyPr anchor="b"/>
          <a:lstStyle>
            <a:lvl1pPr marL="0" indent="0">
              <a:buNone/>
              <a:defRPr sz="9500">
                <a:solidFill>
                  <a:schemeClr val="tx1">
                    <a:tint val="75000"/>
                  </a:schemeClr>
                </a:solidFill>
              </a:defRPr>
            </a:lvl1pPr>
            <a:lvl2pPr marL="2152916" indent="0">
              <a:buNone/>
              <a:defRPr sz="8500">
                <a:solidFill>
                  <a:schemeClr val="tx1">
                    <a:tint val="75000"/>
                  </a:schemeClr>
                </a:solidFill>
              </a:defRPr>
            </a:lvl2pPr>
            <a:lvl3pPr marL="4305833" indent="0">
              <a:buNone/>
              <a:defRPr sz="7500">
                <a:solidFill>
                  <a:schemeClr val="tx1">
                    <a:tint val="75000"/>
                  </a:schemeClr>
                </a:solidFill>
              </a:defRPr>
            </a:lvl3pPr>
            <a:lvl4pPr marL="6458748" indent="0">
              <a:buNone/>
              <a:defRPr sz="6600">
                <a:solidFill>
                  <a:schemeClr val="tx1">
                    <a:tint val="75000"/>
                  </a:schemeClr>
                </a:solidFill>
              </a:defRPr>
            </a:lvl4pPr>
            <a:lvl5pPr marL="8611664" indent="0">
              <a:buNone/>
              <a:defRPr sz="6600">
                <a:solidFill>
                  <a:schemeClr val="tx1">
                    <a:tint val="75000"/>
                  </a:schemeClr>
                </a:solidFill>
              </a:defRPr>
            </a:lvl5pPr>
            <a:lvl6pPr marL="10764580" indent="0">
              <a:buNone/>
              <a:defRPr sz="6600">
                <a:solidFill>
                  <a:schemeClr val="tx1">
                    <a:tint val="75000"/>
                  </a:schemeClr>
                </a:solidFill>
              </a:defRPr>
            </a:lvl6pPr>
            <a:lvl7pPr marL="12917497" indent="0">
              <a:buNone/>
              <a:defRPr sz="6600">
                <a:solidFill>
                  <a:schemeClr val="tx1">
                    <a:tint val="75000"/>
                  </a:schemeClr>
                </a:solidFill>
              </a:defRPr>
            </a:lvl7pPr>
            <a:lvl8pPr marL="15070413" indent="0">
              <a:buNone/>
              <a:defRPr sz="6600">
                <a:solidFill>
                  <a:schemeClr val="tx1">
                    <a:tint val="75000"/>
                  </a:schemeClr>
                </a:solidFill>
              </a:defRPr>
            </a:lvl8pPr>
            <a:lvl9pPr marL="17223329" indent="0">
              <a:buNone/>
              <a:defRPr sz="66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1627426" y="9988659"/>
            <a:ext cx="14375593" cy="28251648"/>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16545495" y="9988659"/>
            <a:ext cx="14375593" cy="28251648"/>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1627426" y="9582374"/>
            <a:ext cx="14381246" cy="3993477"/>
          </a:xfrm>
        </p:spPr>
        <p:txBody>
          <a:bodyPr anchor="b"/>
          <a:lstStyle>
            <a:lvl1pPr marL="0" indent="0">
              <a:buNone/>
              <a:defRPr sz="11300" b="1"/>
            </a:lvl1pPr>
            <a:lvl2pPr marL="2152916" indent="0">
              <a:buNone/>
              <a:defRPr sz="9500" b="1"/>
            </a:lvl2pPr>
            <a:lvl3pPr marL="4305833" indent="0">
              <a:buNone/>
              <a:defRPr sz="8500" b="1"/>
            </a:lvl3pPr>
            <a:lvl4pPr marL="6458748" indent="0">
              <a:buNone/>
              <a:defRPr sz="7500" b="1"/>
            </a:lvl4pPr>
            <a:lvl5pPr marL="8611664" indent="0">
              <a:buNone/>
              <a:defRPr sz="7500" b="1"/>
            </a:lvl5pPr>
            <a:lvl6pPr marL="10764580" indent="0">
              <a:buNone/>
              <a:defRPr sz="7500" b="1"/>
            </a:lvl6pPr>
            <a:lvl7pPr marL="12917497" indent="0">
              <a:buNone/>
              <a:defRPr sz="7500" b="1"/>
            </a:lvl7pPr>
            <a:lvl8pPr marL="15070413" indent="0">
              <a:buNone/>
              <a:defRPr sz="7500" b="1"/>
            </a:lvl8pPr>
            <a:lvl9pPr marL="17223329" indent="0">
              <a:buNone/>
              <a:defRPr sz="75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627426" y="13575852"/>
            <a:ext cx="14381246" cy="24664452"/>
          </a:xfrm>
        </p:spPr>
        <p:txBody>
          <a:bodyPr/>
          <a:lstStyle>
            <a:lvl1pPr>
              <a:defRPr sz="11300"/>
            </a:lvl1pPr>
            <a:lvl2pPr>
              <a:defRPr sz="9500"/>
            </a:lvl2pPr>
            <a:lvl3pPr>
              <a:defRPr sz="8500"/>
            </a:lvl3pPr>
            <a:lvl4pPr>
              <a:defRPr sz="7500"/>
            </a:lvl4pPr>
            <a:lvl5pPr>
              <a:defRPr sz="7500"/>
            </a:lvl5pPr>
            <a:lvl6pPr>
              <a:defRPr sz="7500"/>
            </a:lvl6pPr>
            <a:lvl7pPr>
              <a:defRPr sz="7500"/>
            </a:lvl7pPr>
            <a:lvl8pPr>
              <a:defRPr sz="7500"/>
            </a:lvl8pPr>
            <a:lvl9pPr>
              <a:defRPr sz="7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16534194" y="9582374"/>
            <a:ext cx="14386895" cy="3993477"/>
          </a:xfrm>
        </p:spPr>
        <p:txBody>
          <a:bodyPr anchor="b"/>
          <a:lstStyle>
            <a:lvl1pPr marL="0" indent="0">
              <a:buNone/>
              <a:defRPr sz="11300" b="1"/>
            </a:lvl1pPr>
            <a:lvl2pPr marL="2152916" indent="0">
              <a:buNone/>
              <a:defRPr sz="9500" b="1"/>
            </a:lvl2pPr>
            <a:lvl3pPr marL="4305833" indent="0">
              <a:buNone/>
              <a:defRPr sz="8500" b="1"/>
            </a:lvl3pPr>
            <a:lvl4pPr marL="6458748" indent="0">
              <a:buNone/>
              <a:defRPr sz="7500" b="1"/>
            </a:lvl4pPr>
            <a:lvl5pPr marL="8611664" indent="0">
              <a:buNone/>
              <a:defRPr sz="7500" b="1"/>
            </a:lvl5pPr>
            <a:lvl6pPr marL="10764580" indent="0">
              <a:buNone/>
              <a:defRPr sz="7500" b="1"/>
            </a:lvl6pPr>
            <a:lvl7pPr marL="12917497" indent="0">
              <a:buNone/>
              <a:defRPr sz="7500" b="1"/>
            </a:lvl7pPr>
            <a:lvl8pPr marL="15070413" indent="0">
              <a:buNone/>
              <a:defRPr sz="7500" b="1"/>
            </a:lvl8pPr>
            <a:lvl9pPr marL="17223329" indent="0">
              <a:buNone/>
              <a:defRPr sz="75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6534194" y="13575852"/>
            <a:ext cx="14386895" cy="24664452"/>
          </a:xfrm>
        </p:spPr>
        <p:txBody>
          <a:bodyPr/>
          <a:lstStyle>
            <a:lvl1pPr>
              <a:defRPr sz="11300"/>
            </a:lvl1pPr>
            <a:lvl2pPr>
              <a:defRPr sz="9500"/>
            </a:lvl2pPr>
            <a:lvl3pPr>
              <a:defRPr sz="8500"/>
            </a:lvl3pPr>
            <a:lvl4pPr>
              <a:defRPr sz="7500"/>
            </a:lvl4pPr>
            <a:lvl5pPr>
              <a:defRPr sz="7500"/>
            </a:lvl5pPr>
            <a:lvl6pPr>
              <a:defRPr sz="7500"/>
            </a:lvl6pPr>
            <a:lvl7pPr>
              <a:defRPr sz="7500"/>
            </a:lvl7pPr>
            <a:lvl8pPr>
              <a:defRPr sz="7500"/>
            </a:lvl8pPr>
            <a:lvl9pPr>
              <a:defRPr sz="7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627428" y="1704414"/>
            <a:ext cx="10708236" cy="7253667"/>
          </a:xfrm>
        </p:spPr>
        <p:txBody>
          <a:bodyPr anchor="b"/>
          <a:lstStyle>
            <a:lvl1pPr algn="l">
              <a:defRPr sz="9500" b="1"/>
            </a:lvl1pPr>
          </a:lstStyle>
          <a:p>
            <a:r>
              <a:rPr lang="fr-FR" smtClean="0"/>
              <a:t>Cliquez pour modifier le style du titre</a:t>
            </a:r>
            <a:endParaRPr lang="fr-BE"/>
          </a:p>
        </p:txBody>
      </p:sp>
      <p:sp>
        <p:nvSpPr>
          <p:cNvPr id="3" name="Espace réservé du contenu 2"/>
          <p:cNvSpPr>
            <a:spLocks noGrp="1"/>
          </p:cNvSpPr>
          <p:nvPr>
            <p:ph idx="1"/>
          </p:nvPr>
        </p:nvSpPr>
        <p:spPr>
          <a:xfrm>
            <a:off x="12725564" y="1704418"/>
            <a:ext cx="18195523" cy="36535890"/>
          </a:xfrm>
        </p:spPr>
        <p:txBody>
          <a:bodyPr/>
          <a:lstStyle>
            <a:lvl1pPr>
              <a:defRPr sz="15100"/>
            </a:lvl1pPr>
            <a:lvl2pPr>
              <a:defRPr sz="13200"/>
            </a:lvl2pPr>
            <a:lvl3pPr>
              <a:defRPr sz="11300"/>
            </a:lvl3pPr>
            <a:lvl4pPr>
              <a:defRPr sz="9500"/>
            </a:lvl4pPr>
            <a:lvl5pPr>
              <a:defRPr sz="9500"/>
            </a:lvl5pPr>
            <a:lvl6pPr>
              <a:defRPr sz="9500"/>
            </a:lvl6pPr>
            <a:lvl7pPr>
              <a:defRPr sz="9500"/>
            </a:lvl7pPr>
            <a:lvl8pPr>
              <a:defRPr sz="9500"/>
            </a:lvl8pPr>
            <a:lvl9pPr>
              <a:defRPr sz="9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1627428" y="8958084"/>
            <a:ext cx="10708236" cy="29282223"/>
          </a:xfrm>
        </p:spPr>
        <p:txBody>
          <a:bodyPr/>
          <a:lstStyle>
            <a:lvl1pPr marL="0" indent="0">
              <a:buNone/>
              <a:defRPr sz="6600"/>
            </a:lvl1pPr>
            <a:lvl2pPr marL="2152916" indent="0">
              <a:buNone/>
              <a:defRPr sz="5600"/>
            </a:lvl2pPr>
            <a:lvl3pPr marL="4305833" indent="0">
              <a:buNone/>
              <a:defRPr sz="4700"/>
            </a:lvl3pPr>
            <a:lvl4pPr marL="6458748" indent="0">
              <a:buNone/>
              <a:defRPr sz="4200"/>
            </a:lvl4pPr>
            <a:lvl5pPr marL="8611664" indent="0">
              <a:buNone/>
              <a:defRPr sz="4200"/>
            </a:lvl5pPr>
            <a:lvl6pPr marL="10764580" indent="0">
              <a:buNone/>
              <a:defRPr sz="4200"/>
            </a:lvl6pPr>
            <a:lvl7pPr marL="12917497" indent="0">
              <a:buNone/>
              <a:defRPr sz="4200"/>
            </a:lvl7pPr>
            <a:lvl8pPr marL="15070413" indent="0">
              <a:buNone/>
              <a:defRPr sz="4200"/>
            </a:lvl8pPr>
            <a:lvl9pPr marL="17223329" indent="0">
              <a:buNone/>
              <a:defRPr sz="42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79737" y="29965968"/>
            <a:ext cx="19529108" cy="3537652"/>
          </a:xfrm>
        </p:spPr>
        <p:txBody>
          <a:bodyPr anchor="b"/>
          <a:lstStyle>
            <a:lvl1pPr algn="l">
              <a:defRPr sz="95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6379737" y="3825021"/>
            <a:ext cx="19529108" cy="25685115"/>
          </a:xfrm>
        </p:spPr>
        <p:txBody>
          <a:bodyPr/>
          <a:lstStyle>
            <a:lvl1pPr marL="0" indent="0">
              <a:buNone/>
              <a:defRPr sz="15100"/>
            </a:lvl1pPr>
            <a:lvl2pPr marL="2152916" indent="0">
              <a:buNone/>
              <a:defRPr sz="13200"/>
            </a:lvl2pPr>
            <a:lvl3pPr marL="4305833" indent="0">
              <a:buNone/>
              <a:defRPr sz="11300"/>
            </a:lvl3pPr>
            <a:lvl4pPr marL="6458748" indent="0">
              <a:buNone/>
              <a:defRPr sz="9500"/>
            </a:lvl4pPr>
            <a:lvl5pPr marL="8611664" indent="0">
              <a:buNone/>
              <a:defRPr sz="9500"/>
            </a:lvl5pPr>
            <a:lvl6pPr marL="10764580" indent="0">
              <a:buNone/>
              <a:defRPr sz="9500"/>
            </a:lvl6pPr>
            <a:lvl7pPr marL="12917497" indent="0">
              <a:buNone/>
              <a:defRPr sz="9500"/>
            </a:lvl7pPr>
            <a:lvl8pPr marL="15070413" indent="0">
              <a:buNone/>
              <a:defRPr sz="9500"/>
            </a:lvl8pPr>
            <a:lvl9pPr marL="17223329" indent="0">
              <a:buNone/>
              <a:defRPr sz="9500"/>
            </a:lvl9pPr>
          </a:lstStyle>
          <a:p>
            <a:endParaRPr lang="fr-BE"/>
          </a:p>
        </p:txBody>
      </p:sp>
      <p:sp>
        <p:nvSpPr>
          <p:cNvPr id="4" name="Espace réservé du texte 3"/>
          <p:cNvSpPr>
            <a:spLocks noGrp="1"/>
          </p:cNvSpPr>
          <p:nvPr>
            <p:ph type="body" sz="half" idx="2"/>
          </p:nvPr>
        </p:nvSpPr>
        <p:spPr>
          <a:xfrm>
            <a:off x="6379737" y="33503620"/>
            <a:ext cx="19529108" cy="5024053"/>
          </a:xfrm>
        </p:spPr>
        <p:txBody>
          <a:bodyPr/>
          <a:lstStyle>
            <a:lvl1pPr marL="0" indent="0">
              <a:buNone/>
              <a:defRPr sz="6600"/>
            </a:lvl1pPr>
            <a:lvl2pPr marL="2152916" indent="0">
              <a:buNone/>
              <a:defRPr sz="5600"/>
            </a:lvl2pPr>
            <a:lvl3pPr marL="4305833" indent="0">
              <a:buNone/>
              <a:defRPr sz="4700"/>
            </a:lvl3pPr>
            <a:lvl4pPr marL="6458748" indent="0">
              <a:buNone/>
              <a:defRPr sz="4200"/>
            </a:lvl4pPr>
            <a:lvl5pPr marL="8611664" indent="0">
              <a:buNone/>
              <a:defRPr sz="4200"/>
            </a:lvl5pPr>
            <a:lvl6pPr marL="10764580" indent="0">
              <a:buNone/>
              <a:defRPr sz="4200"/>
            </a:lvl6pPr>
            <a:lvl7pPr marL="12917497" indent="0">
              <a:buNone/>
              <a:defRPr sz="4200"/>
            </a:lvl7pPr>
            <a:lvl8pPr marL="15070413" indent="0">
              <a:buNone/>
              <a:defRPr sz="4200"/>
            </a:lvl8pPr>
            <a:lvl9pPr marL="17223329" indent="0">
              <a:buNone/>
              <a:defRPr sz="42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r="-29000" b="22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627427" y="1714327"/>
            <a:ext cx="29293662" cy="7134754"/>
          </a:xfrm>
          <a:prstGeom prst="rect">
            <a:avLst/>
          </a:prstGeom>
        </p:spPr>
        <p:txBody>
          <a:bodyPr vert="horz" lIns="430583" tIns="215292" rIns="430583" bIns="215292"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1627427" y="9988659"/>
            <a:ext cx="29293662" cy="28251648"/>
          </a:xfrm>
          <a:prstGeom prst="rect">
            <a:avLst/>
          </a:prstGeom>
        </p:spPr>
        <p:txBody>
          <a:bodyPr vert="horz" lIns="430583" tIns="215292" rIns="430583" bIns="21529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1627427" y="39677164"/>
            <a:ext cx="7594653" cy="2279158"/>
          </a:xfrm>
          <a:prstGeom prst="rect">
            <a:avLst/>
          </a:prstGeom>
        </p:spPr>
        <p:txBody>
          <a:bodyPr vert="horz" lIns="430583" tIns="215292" rIns="430583" bIns="215292" rtlCol="0" anchor="ctr"/>
          <a:lstStyle>
            <a:lvl1pPr algn="l">
              <a:defRPr sz="5600">
                <a:solidFill>
                  <a:schemeClr val="tx1">
                    <a:tint val="75000"/>
                  </a:schemeClr>
                </a:solidFill>
              </a:defRPr>
            </a:lvl1p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3"/>
          </p:nvPr>
        </p:nvSpPr>
        <p:spPr>
          <a:xfrm>
            <a:off x="11120743" y="39677164"/>
            <a:ext cx="10307030" cy="2279158"/>
          </a:xfrm>
          <a:prstGeom prst="rect">
            <a:avLst/>
          </a:prstGeom>
        </p:spPr>
        <p:txBody>
          <a:bodyPr vert="horz" lIns="430583" tIns="215292" rIns="430583" bIns="215292" rtlCol="0" anchor="ctr"/>
          <a:lstStyle>
            <a:lvl1pPr algn="ctr">
              <a:defRPr sz="56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23326435" y="39677164"/>
            <a:ext cx="7594653" cy="2279158"/>
          </a:xfrm>
          <a:prstGeom prst="rect">
            <a:avLst/>
          </a:prstGeom>
        </p:spPr>
        <p:txBody>
          <a:bodyPr vert="horz" lIns="430583" tIns="215292" rIns="430583" bIns="215292" rtlCol="0" anchor="ctr"/>
          <a:lstStyle>
            <a:lvl1pPr algn="r">
              <a:defRPr sz="56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05833" rtl="0" eaLnBrk="1" latinLnBrk="0" hangingPunct="1">
        <a:spcBef>
          <a:spcPct val="0"/>
        </a:spcBef>
        <a:buNone/>
        <a:defRPr sz="20700" kern="1200">
          <a:solidFill>
            <a:schemeClr val="tx1"/>
          </a:solidFill>
          <a:latin typeface="+mj-lt"/>
          <a:ea typeface="+mj-ea"/>
          <a:cs typeface="+mj-cs"/>
        </a:defRPr>
      </a:lvl1pPr>
    </p:titleStyle>
    <p:bodyStyle>
      <a:lvl1pPr marL="1614687" indent="-1614687" algn="l" defTabSz="4305833"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8489" indent="-1345572" algn="l" defTabSz="4305833" rtl="0" eaLnBrk="1" latinLnBrk="0" hangingPunct="1">
        <a:spcBef>
          <a:spcPct val="20000"/>
        </a:spcBef>
        <a:buFont typeface="Arial" pitchFamily="34" charset="0"/>
        <a:buChar char="–"/>
        <a:defRPr sz="13200" kern="1200">
          <a:solidFill>
            <a:schemeClr val="tx1"/>
          </a:solidFill>
          <a:latin typeface="+mn-lt"/>
          <a:ea typeface="+mn-ea"/>
          <a:cs typeface="+mn-cs"/>
        </a:defRPr>
      </a:lvl2pPr>
      <a:lvl3pPr marL="5382291" indent="-1076458" algn="l" defTabSz="4305833"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35206"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88122"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41039"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93955"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46871"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99787"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fr-FR"/>
      </a:defPPr>
      <a:lvl1pPr marL="0" algn="l" defTabSz="4305833" rtl="0" eaLnBrk="1" latinLnBrk="0" hangingPunct="1">
        <a:defRPr sz="8500" kern="1200">
          <a:solidFill>
            <a:schemeClr val="tx1"/>
          </a:solidFill>
          <a:latin typeface="+mn-lt"/>
          <a:ea typeface="+mn-ea"/>
          <a:cs typeface="+mn-cs"/>
        </a:defRPr>
      </a:lvl1pPr>
      <a:lvl2pPr marL="2152916" algn="l" defTabSz="4305833" rtl="0" eaLnBrk="1" latinLnBrk="0" hangingPunct="1">
        <a:defRPr sz="8500" kern="1200">
          <a:solidFill>
            <a:schemeClr val="tx1"/>
          </a:solidFill>
          <a:latin typeface="+mn-lt"/>
          <a:ea typeface="+mn-ea"/>
          <a:cs typeface="+mn-cs"/>
        </a:defRPr>
      </a:lvl2pPr>
      <a:lvl3pPr marL="4305833" algn="l" defTabSz="4305833" rtl="0" eaLnBrk="1" latinLnBrk="0" hangingPunct="1">
        <a:defRPr sz="8500" kern="1200">
          <a:solidFill>
            <a:schemeClr val="tx1"/>
          </a:solidFill>
          <a:latin typeface="+mn-lt"/>
          <a:ea typeface="+mn-ea"/>
          <a:cs typeface="+mn-cs"/>
        </a:defRPr>
      </a:lvl3pPr>
      <a:lvl4pPr marL="6458748" algn="l" defTabSz="4305833" rtl="0" eaLnBrk="1" latinLnBrk="0" hangingPunct="1">
        <a:defRPr sz="8500" kern="1200">
          <a:solidFill>
            <a:schemeClr val="tx1"/>
          </a:solidFill>
          <a:latin typeface="+mn-lt"/>
          <a:ea typeface="+mn-ea"/>
          <a:cs typeface="+mn-cs"/>
        </a:defRPr>
      </a:lvl4pPr>
      <a:lvl5pPr marL="8611664" algn="l" defTabSz="4305833" rtl="0" eaLnBrk="1" latinLnBrk="0" hangingPunct="1">
        <a:defRPr sz="8500" kern="1200">
          <a:solidFill>
            <a:schemeClr val="tx1"/>
          </a:solidFill>
          <a:latin typeface="+mn-lt"/>
          <a:ea typeface="+mn-ea"/>
          <a:cs typeface="+mn-cs"/>
        </a:defRPr>
      </a:lvl5pPr>
      <a:lvl6pPr marL="10764580" algn="l" defTabSz="4305833" rtl="0" eaLnBrk="1" latinLnBrk="0" hangingPunct="1">
        <a:defRPr sz="8500" kern="1200">
          <a:solidFill>
            <a:schemeClr val="tx1"/>
          </a:solidFill>
          <a:latin typeface="+mn-lt"/>
          <a:ea typeface="+mn-ea"/>
          <a:cs typeface="+mn-cs"/>
        </a:defRPr>
      </a:lvl6pPr>
      <a:lvl7pPr marL="12917497" algn="l" defTabSz="4305833" rtl="0" eaLnBrk="1" latinLnBrk="0" hangingPunct="1">
        <a:defRPr sz="8500" kern="1200">
          <a:solidFill>
            <a:schemeClr val="tx1"/>
          </a:solidFill>
          <a:latin typeface="+mn-lt"/>
          <a:ea typeface="+mn-ea"/>
          <a:cs typeface="+mn-cs"/>
        </a:defRPr>
      </a:lvl7pPr>
      <a:lvl8pPr marL="15070413" algn="l" defTabSz="4305833" rtl="0" eaLnBrk="1" latinLnBrk="0" hangingPunct="1">
        <a:defRPr sz="8500" kern="1200">
          <a:solidFill>
            <a:schemeClr val="tx1"/>
          </a:solidFill>
          <a:latin typeface="+mn-lt"/>
          <a:ea typeface="+mn-ea"/>
          <a:cs typeface="+mn-cs"/>
        </a:defRPr>
      </a:lvl8pPr>
      <a:lvl9pPr marL="17223329" algn="l" defTabSz="4305833"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p:cNvSpPr txBox="1"/>
          <p:nvPr/>
        </p:nvSpPr>
        <p:spPr>
          <a:xfrm>
            <a:off x="248096" y="35797365"/>
            <a:ext cx="14509612" cy="1569660"/>
          </a:xfrm>
          <a:prstGeom prst="rect">
            <a:avLst/>
          </a:prstGeom>
          <a:noFill/>
        </p:spPr>
        <p:txBody>
          <a:bodyPr wrap="square" rtlCol="0">
            <a:spAutoFit/>
          </a:bodyPr>
          <a:lstStyle/>
          <a:p>
            <a:endParaRPr lang="fr-FR" sz="4800" dirty="0" smtClean="0">
              <a:latin typeface="Arial" pitchFamily="34" charset="0"/>
              <a:cs typeface="Arial" pitchFamily="34" charset="0"/>
            </a:endParaRPr>
          </a:p>
          <a:p>
            <a:endParaRPr lang="fr-FR" sz="4800" dirty="0"/>
          </a:p>
        </p:txBody>
      </p:sp>
      <p:pic>
        <p:nvPicPr>
          <p:cNvPr id="1026" name="Picture 2" descr="C:\Users\admin\Desktop\ias36_21.jpg"/>
          <p:cNvPicPr>
            <a:picLocks noChangeAspect="1" noChangeArrowheads="1"/>
          </p:cNvPicPr>
          <p:nvPr/>
        </p:nvPicPr>
        <p:blipFill>
          <a:blip r:embed="rId3"/>
          <a:srcRect/>
          <a:stretch>
            <a:fillRect/>
          </a:stretch>
        </p:blipFill>
        <p:spPr bwMode="auto">
          <a:xfrm>
            <a:off x="1" y="33477284"/>
            <a:ext cx="32548512" cy="9331240"/>
          </a:xfrm>
          <a:prstGeom prst="rect">
            <a:avLst/>
          </a:prstGeom>
        </p:spPr>
      </p:pic>
      <p:pic>
        <p:nvPicPr>
          <p:cNvPr id="3076" name="صورة 3"/>
          <p:cNvPicPr>
            <a:picLocks noChangeAspect="1" noChangeArrowheads="1"/>
          </p:cNvPicPr>
          <p:nvPr/>
        </p:nvPicPr>
        <p:blipFill>
          <a:blip r:embed="rId4"/>
          <a:srcRect t="26514" r="84183"/>
          <a:stretch>
            <a:fillRect/>
          </a:stretch>
        </p:blipFill>
        <p:spPr bwMode="auto">
          <a:xfrm>
            <a:off x="27561460" y="758680"/>
            <a:ext cx="3844045" cy="3209249"/>
          </a:xfrm>
          <a:prstGeom prst="rect">
            <a:avLst/>
          </a:prstGeom>
          <a:noFill/>
        </p:spPr>
      </p:pic>
      <p:sp>
        <p:nvSpPr>
          <p:cNvPr id="3074" name="AutoShape 2"/>
          <p:cNvSpPr>
            <a:spLocks noChangeArrowheads="1"/>
          </p:cNvSpPr>
          <p:nvPr/>
        </p:nvSpPr>
        <p:spPr bwMode="auto">
          <a:xfrm>
            <a:off x="1629466" y="7330976"/>
            <a:ext cx="29003828" cy="5429288"/>
          </a:xfrm>
          <a:prstGeom prst="roundRect">
            <a:avLst>
              <a:gd name="adj" fmla="val 16667"/>
            </a:avLst>
          </a:prstGeom>
          <a:solidFill>
            <a:schemeClr val="bg1">
              <a:lumMod val="75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DZ"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مدى </a:t>
            </a:r>
            <a:r>
              <a:rPr kumimoji="0" lang="ar-DZ" sz="80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جاهزية</a:t>
            </a:r>
            <a:r>
              <a:rPr kumimoji="0" lang="ar-DZ"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المؤسسات الاقتصادية الجزائرية في تطبيق المعيار المحاسبي الدولي 36   </a:t>
            </a:r>
            <a:endParaRPr kumimoji="0" lang="en-US" sz="1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DZ"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(دراسة تطبيقية مؤسسة </a:t>
            </a:r>
            <a:r>
              <a:rPr kumimoji="0" lang="ar-DZ" sz="80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كوندور</a:t>
            </a:r>
            <a:r>
              <a:rPr kumimoji="0" lang="ar-DZ"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en-US" sz="1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A"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مذكرة </a:t>
            </a:r>
            <a:r>
              <a:rPr kumimoji="0" lang="ar-SA" sz="80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مقدمت</a:t>
            </a:r>
            <a:r>
              <a:rPr kumimoji="0" lang="ar-SA"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لاستكمال متطلبات شهادة </a:t>
            </a:r>
            <a:r>
              <a:rPr kumimoji="0" lang="ar-SA" sz="80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الماستر</a:t>
            </a:r>
            <a:r>
              <a:rPr kumimoji="0" lang="ar-SA" sz="80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في العلوم التجارية</a:t>
            </a:r>
            <a:endParaRPr kumimoji="0" lang="ar-SA" sz="96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325485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1400" b="0" i="0" u="none" strike="noStrike" cap="none" normalizeH="0" baseline="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30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3078" name="Rectangle 6"/>
          <p:cNvSpPr>
            <a:spLocks noChangeArrowheads="1"/>
          </p:cNvSpPr>
          <p:nvPr/>
        </p:nvSpPr>
        <p:spPr bwMode="auto">
          <a:xfrm>
            <a:off x="0" y="457200"/>
            <a:ext cx="32548513" cy="78790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6600" b="0"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66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جا</a:t>
            </a:r>
            <a:r>
              <a:rPr kumimoji="0" lang="ar-DZ"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م</a:t>
            </a:r>
            <a:r>
              <a:rPr kumimoji="0" lang="ar-SA" sz="66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عة</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قاصدي </a:t>
            </a:r>
            <a:r>
              <a:rPr kumimoji="0" lang="ar-SA" sz="66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مرباح</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fr-FR" sz="6600" b="1" i="0" u="none" strike="noStrike" cap="none" normalizeH="0" baseline="0" dirty="0" smtClean="0">
                <a:ln>
                  <a:noFill/>
                </a:ln>
                <a:solidFill>
                  <a:schemeClr val="tx1"/>
                </a:solidFill>
                <a:effectLst/>
                <a:latin typeface="Calibri"/>
                <a:ea typeface="Times New Roman" pitchFamily="18" charset="0"/>
                <a:cs typeface="Simplified Arabic" pitchFamily="18" charset="-78"/>
              </a:rPr>
              <a:t>–</a:t>
            </a:r>
            <a:r>
              <a:rPr kumimoji="0" lang="ar-SA" sz="66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ورقلة</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11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كلية العلوم الاقتصادية والتجارية وعلوم التسيير</a:t>
            </a:r>
            <a:endParaRPr kumimoji="0" lang="fr-FR" sz="11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قسم العلوم التجارية</a:t>
            </a:r>
            <a:r>
              <a:rPr kumimoji="0" lang="fr-FR" sz="6600" b="0"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lang="ar-DZ" sz="6600" dirty="0" smtClean="0">
              <a:latin typeface="Simplified Arabic" pitchFamily="18" charset="-78"/>
              <a:ea typeface="Times New Roman" pitchFamily="18" charset="0"/>
              <a:cs typeface="Simplified Arabic" pitchFamily="18" charset="-78"/>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r-FR" sz="6600" b="0"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11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6600" b="0"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DZ"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الطالب:ضيف الله العيد</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ar-DZ"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endParaRPr>
          </a:p>
          <a:p>
            <a:pPr lvl="0" algn="r" defTabSz="914400" rtl="1" eaLnBrk="0" fontAlgn="base" hangingPunct="0">
              <a:spcBef>
                <a:spcPct val="0"/>
              </a:spcBef>
              <a:spcAft>
                <a:spcPct val="0"/>
              </a:spcAft>
            </a:pPr>
            <a:r>
              <a:rPr lang="ar-SA" sz="9600" b="1" dirty="0" smtClean="0">
                <a:solidFill>
                  <a:prstClr val="black"/>
                </a:solidFill>
                <a:latin typeface="Simplified Arabic" pitchFamily="18" charset="-78"/>
                <a:ea typeface="Times New Roman" pitchFamily="18" charset="0"/>
                <a:cs typeface="Simplified Arabic" pitchFamily="18" charset="-78"/>
              </a:rPr>
              <a:t> </a:t>
            </a:r>
            <a:r>
              <a:rPr lang="ar-SA" sz="6600" b="1" dirty="0" smtClean="0">
                <a:solidFill>
                  <a:prstClr val="black"/>
                </a:solidFill>
                <a:latin typeface="Simplified Arabic" pitchFamily="18" charset="-78"/>
                <a:ea typeface="Times New Roman" pitchFamily="18" charset="0"/>
                <a:cs typeface="Simplified Arabic" pitchFamily="18" charset="-78"/>
              </a:rPr>
              <a:t>التخصص:</a:t>
            </a:r>
            <a:r>
              <a:rPr lang="ar-SA" sz="6600" b="1" dirty="0" err="1" smtClean="0">
                <a:solidFill>
                  <a:prstClr val="black"/>
                </a:solidFill>
                <a:latin typeface="Simplified Arabic" pitchFamily="18" charset="-78"/>
                <a:ea typeface="Times New Roman" pitchFamily="18" charset="0"/>
                <a:cs typeface="Simplified Arabic" pitchFamily="18" charset="-78"/>
              </a:rPr>
              <a:t>ماستر</a:t>
            </a:r>
            <a:r>
              <a:rPr lang="ar-SA" sz="6600" b="1" dirty="0" smtClean="0">
                <a:solidFill>
                  <a:prstClr val="black"/>
                </a:solidFill>
                <a:latin typeface="Simplified Arabic" pitchFamily="18" charset="-78"/>
                <a:ea typeface="Times New Roman" pitchFamily="18" charset="0"/>
                <a:cs typeface="Simplified Arabic" pitchFamily="18" charset="-78"/>
              </a:rPr>
              <a:t> دراسات محاسبية </a:t>
            </a:r>
            <a:r>
              <a:rPr lang="ar-SA" sz="6600" b="1" dirty="0" err="1" smtClean="0">
                <a:solidFill>
                  <a:prstClr val="black"/>
                </a:solidFill>
                <a:latin typeface="Simplified Arabic" pitchFamily="18" charset="-78"/>
                <a:ea typeface="Times New Roman" pitchFamily="18" charset="0"/>
                <a:cs typeface="Simplified Arabic" pitchFamily="18" charset="-78"/>
              </a:rPr>
              <a:t>و</a:t>
            </a:r>
            <a:r>
              <a:rPr lang="ar-SA" sz="6600" b="1" dirty="0" smtClean="0">
                <a:solidFill>
                  <a:prstClr val="black"/>
                </a:solidFill>
                <a:latin typeface="Simplified Arabic" pitchFamily="18" charset="-78"/>
                <a:ea typeface="Times New Roman" pitchFamily="18" charset="0"/>
                <a:cs typeface="Simplified Arabic" pitchFamily="18" charset="-78"/>
              </a:rPr>
              <a:t> </a:t>
            </a:r>
            <a:r>
              <a:rPr lang="ar-SA" sz="6600" b="1" dirty="0" err="1" smtClean="0">
                <a:solidFill>
                  <a:prstClr val="black"/>
                </a:solidFill>
                <a:latin typeface="Simplified Arabic" pitchFamily="18" charset="-78"/>
                <a:ea typeface="Times New Roman" pitchFamily="18" charset="0"/>
                <a:cs typeface="Simplified Arabic" pitchFamily="18" charset="-78"/>
              </a:rPr>
              <a:t>جبائية</a:t>
            </a:r>
            <a:r>
              <a:rPr lang="ar-SA" sz="6600" b="1" dirty="0" smtClean="0">
                <a:solidFill>
                  <a:prstClr val="black"/>
                </a:solidFill>
                <a:latin typeface="Simplified Arabic" pitchFamily="18" charset="-78"/>
                <a:ea typeface="Times New Roman" pitchFamily="18" charset="0"/>
                <a:cs typeface="Simplified Arabic" pitchFamily="18" charset="-78"/>
              </a:rPr>
              <a:t> معمقة. </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fr-FR" sz="8000" b="0" i="0" u="none" strike="noStrike" cap="none" normalizeH="0" baseline="0" dirty="0" smtClean="0">
              <a:ln>
                <a:noFill/>
              </a:ln>
              <a:solidFill>
                <a:schemeClr val="tx1"/>
              </a:solidFill>
              <a:effectLst/>
              <a:latin typeface="Arial" pitchFamily="34" charset="0"/>
              <a:cs typeface="Arial" pitchFamily="34" charset="0"/>
            </a:endParaRPr>
          </a:p>
        </p:txBody>
      </p:sp>
      <p:sp>
        <p:nvSpPr>
          <p:cNvPr id="3081" name="Rectangle 9"/>
          <p:cNvSpPr>
            <a:spLocks noChangeArrowheads="1"/>
          </p:cNvSpPr>
          <p:nvPr/>
        </p:nvSpPr>
        <p:spPr bwMode="auto">
          <a:xfrm>
            <a:off x="1272276" y="27405054"/>
            <a:ext cx="29932523" cy="1431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r>
              <a:rPr kumimoji="0" lang="ar-DZ"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1. التعرف على مدى انتشار ممارسة إعادة تقييم الأصول الثابتة في المؤسسة الاقتصادية الجزائرية؟</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2. كيف تتم المحاسبة عن انخفاض قيمة الأصول الثابتة؟.</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3. ما هي أهم المشاكل المتعلقة بانخفاض هذه الأصول في ضوء المعايير الدولية في المؤسسة الاقتصادية الجزائرية ؟.</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4. كيف يتم الإفصاح والتقرير عن انخفاض قيمه الأصول الثابتة في المؤسسة الجزائرية ؟.</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الفرضيات:</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لمعالجة الإشكالية المطروحة والتساؤلات الفرعية نحاول بناء الفرضيات التالية:</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.1 </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يتم تسجيلها والإفصاح عن الأصول في القوائم المالية بما لا يزيد عن قيمة التدفقات النقدية المستقبلية التي تتوقع الوحدة الاقتصادية استردادها من استخدام الأصل</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.2</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الخسائر الناتجة عن انخفاض قيمة الأصول يتم قياسها ومعالجتها على أساس معقول </a:t>
            </a:r>
            <a:r>
              <a:rPr kumimoji="0" lang="ar-SA" sz="6600" b="1" i="0" u="none" strike="noStrike" cap="none" normalizeH="0" baseline="0" dirty="0" err="1" smtClean="0">
                <a:ln>
                  <a:noFill/>
                </a:ln>
                <a:solidFill>
                  <a:schemeClr val="tx1"/>
                </a:solidFill>
                <a:effectLst/>
                <a:latin typeface="Simplified Arabic" pitchFamily="18" charset="-78"/>
                <a:ea typeface="Times New Roman" pitchFamily="18" charset="0"/>
                <a:cs typeface="Simplified Arabic" pitchFamily="18" charset="-78"/>
              </a:rPr>
              <a:t>و</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ثابت</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أهمية البحث</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13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تتحدد أهمية البحث </a:t>
            </a:r>
            <a:r>
              <a:rPr kumimoji="0" lang="ar-DZ" sz="6600" b="1" i="0" u="none" strike="noStrike" cap="none" normalizeH="0" baseline="0" smtClean="0">
                <a:ln>
                  <a:noFill/>
                </a:ln>
                <a:solidFill>
                  <a:schemeClr val="tx1"/>
                </a:solidFill>
                <a:effectLst/>
                <a:latin typeface="Simplified Arabic" pitchFamily="18" charset="-78"/>
                <a:ea typeface="Times New Roman" pitchFamily="18" charset="0"/>
                <a:cs typeface="Simplified Arabic" pitchFamily="18" charset="-78"/>
              </a:rPr>
              <a:t>في </a:t>
            </a:r>
            <a:r>
              <a:rPr kumimoji="0" lang="ar-SA" sz="6600" b="1" i="0" u="none" strike="noStrike" cap="none" normalizeH="0" baseline="0" smtClean="0">
                <a:ln>
                  <a:noFill/>
                </a:ln>
                <a:solidFill>
                  <a:schemeClr val="tx1"/>
                </a:solidFill>
                <a:effectLst/>
                <a:latin typeface="Simplified Arabic" pitchFamily="18" charset="-78"/>
                <a:ea typeface="Times New Roman" pitchFamily="18" charset="0"/>
                <a:cs typeface="Simplified Arabic" pitchFamily="18" charset="-78"/>
              </a:rPr>
              <a:t>مدى </a:t>
            </a:r>
            <a:r>
              <a:rPr kumimoji="0" lang="ar-SA"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تطبيق اختبار انخفاض قيمة الأصول ومدى الحاجة إلى ضرورة تناول أسس الإفصاح والتقرير للمحاسبة عن انخفاض قيمة الأصول في ضوء المعايير الدولية</a:t>
            </a:r>
            <a:r>
              <a:rPr kumimoji="0" lang="fr-FR" sz="66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rPr>
              <a:t>.</a:t>
            </a:r>
            <a:endParaRPr kumimoji="0" lang="fr-FR" sz="8800" b="1" i="0" u="none" strike="noStrike" cap="none" normalizeH="0" baseline="0" dirty="0" smtClean="0">
              <a:ln>
                <a:noFill/>
              </a:ln>
              <a:solidFill>
                <a:schemeClr val="tx1"/>
              </a:solidFill>
              <a:effectLst/>
              <a:latin typeface="Arial" pitchFamily="34" charset="0"/>
              <a:cs typeface="Arial" pitchFamily="34" charset="0"/>
            </a:endParaRPr>
          </a:p>
        </p:txBody>
      </p:sp>
      <p:sp>
        <p:nvSpPr>
          <p:cNvPr id="12" name="Rectangle 11"/>
          <p:cNvSpPr/>
          <p:nvPr/>
        </p:nvSpPr>
        <p:spPr>
          <a:xfrm>
            <a:off x="1343714" y="10974314"/>
            <a:ext cx="29718209" cy="17912596"/>
          </a:xfrm>
          <a:prstGeom prst="rect">
            <a:avLst/>
          </a:prstGeom>
        </p:spPr>
        <p:txBody>
          <a:bodyPr wrap="square">
            <a:spAutoFit/>
          </a:bodyPr>
          <a:lstStyle/>
          <a:p>
            <a:pPr lvl="0" algn="justLow" defTabSz="914400" fontAlgn="base">
              <a:spcBef>
                <a:spcPct val="0"/>
              </a:spcBef>
              <a:spcAft>
                <a:spcPct val="0"/>
              </a:spcAft>
              <a:tabLst>
                <a:tab pos="539750" algn="r"/>
              </a:tabLst>
            </a:pPr>
            <a:endParaRPr lang="ar-SA" sz="6000" b="1" dirty="0" smtClean="0">
              <a:solidFill>
                <a:prstClr val="black"/>
              </a:solidFill>
              <a:latin typeface="Simplified Arabic" pitchFamily="18" charset="-78"/>
              <a:ea typeface="Times New Roman" pitchFamily="18" charset="0"/>
              <a:cs typeface="Simplified Arabic" pitchFamily="18" charset="-78"/>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 </a:t>
            </a:r>
            <a:endParaRPr lang="fr-FR" sz="6000" b="1" dirty="0" smtClean="0">
              <a:solidFill>
                <a:prstClr val="black"/>
              </a:solidFill>
              <a:latin typeface="Arial" pitchFamily="34" charset="0"/>
              <a:cs typeface="Arial" pitchFamily="34" charset="0"/>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   </a:t>
            </a:r>
            <a:endParaRPr lang="fr-FR" sz="6000" b="1" dirty="0" smtClean="0">
              <a:solidFill>
                <a:prstClr val="black"/>
              </a:solidFill>
              <a:latin typeface="Arial" pitchFamily="34" charset="0"/>
              <a:cs typeface="Arial" pitchFamily="34" charset="0"/>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 مقدمة:</a:t>
            </a:r>
            <a:endParaRPr lang="fr-FR" sz="6000" b="1" dirty="0" smtClean="0">
              <a:solidFill>
                <a:prstClr val="black"/>
              </a:solidFill>
              <a:latin typeface="Arial" pitchFamily="34" charset="0"/>
              <a:cs typeface="Arial" pitchFamily="34" charset="0"/>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	تحظى مشكلة تقييم الأصول الثابتة باهتمام الفكر الأكاديمي والمهني على حد سواء منذ زمن طويل، فإذا كانت مهنة المحاسبة لديها معايير محاسبية لمعالجة انخفاض قيمة الأصول المتداولة منذ زمن طويل فقد وجه حديثا مجلس معايير المحاسبة الدولية اهتمامه لمعالجة نفس الأثر على الأصول طويلة الأجل مثل الأراضي والأصول القابلة للإهلاك مثل الآلات والمباني وكذلك الأصول المعنوية التي يمكن قياسها والشهرة،حيث أصدر مجلس معايير المحاسبة الدولية معيار دولي خاص</a:t>
            </a:r>
            <a:r>
              <a:rPr lang="fr-FR" sz="6000" b="1" dirty="0" smtClean="0">
                <a:solidFill>
                  <a:prstClr val="black"/>
                </a:solidFill>
                <a:latin typeface="Simplified Arabic" pitchFamily="18" charset="-78"/>
                <a:ea typeface="Times New Roman" pitchFamily="18" charset="0"/>
                <a:cs typeface="Simplified Arabic" pitchFamily="18" charset="-78"/>
              </a:rPr>
              <a:t> " </a:t>
            </a:r>
            <a:r>
              <a:rPr lang="ar-SA" sz="6000" b="1" dirty="0" smtClean="0">
                <a:solidFill>
                  <a:prstClr val="black"/>
                </a:solidFill>
                <a:latin typeface="Simplified Arabic" pitchFamily="18" charset="-78"/>
                <a:ea typeface="Times New Roman" pitchFamily="18" charset="0"/>
                <a:cs typeface="Simplified Arabic" pitchFamily="18" charset="-78"/>
              </a:rPr>
              <a:t>بانخفاض قيمة الأصول</a:t>
            </a:r>
            <a:r>
              <a:rPr lang="fr-FR" sz="6000" b="1" dirty="0" smtClean="0">
                <a:solidFill>
                  <a:prstClr val="black"/>
                </a:solidFill>
                <a:latin typeface="Simplified Arabic" pitchFamily="18" charset="-78"/>
                <a:ea typeface="Times New Roman" pitchFamily="18" charset="0"/>
                <a:cs typeface="Simplified Arabic" pitchFamily="18" charset="-78"/>
              </a:rPr>
              <a:t> " </a:t>
            </a:r>
            <a:r>
              <a:rPr lang="ar-SA" sz="6000" b="1" dirty="0" smtClean="0">
                <a:solidFill>
                  <a:prstClr val="black"/>
                </a:solidFill>
                <a:latin typeface="Simplified Arabic" pitchFamily="18" charset="-78"/>
                <a:ea typeface="Times New Roman" pitchFamily="18" charset="0"/>
                <a:cs typeface="Simplified Arabic" pitchFamily="18" charset="-78"/>
              </a:rPr>
              <a:t>علي أن يمتد تطبيق المعيار ليشمل الشهرة الناجمة عن امتلاك الأصل والشهرة المرتبطة بوحدة توليد النقد .</a:t>
            </a:r>
            <a:endParaRPr lang="fr-FR" sz="6000" b="1" dirty="0" smtClean="0">
              <a:solidFill>
                <a:prstClr val="black"/>
              </a:solidFill>
              <a:latin typeface="Arial" pitchFamily="34" charset="0"/>
              <a:cs typeface="Arial" pitchFamily="34" charset="0"/>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		و قبل صدور هذا المعيار كانت الوحدات الاقتصادية بوجه عام تقوم بتخفيض قيمة الأصول عندما يكون لديها دليل دائم ومستمر على انخفاض قدرة الأصل الإنتاجية عن تغطية القيمة الدفترية للأصل خلال عمره الإنتاجي المتبقي، ومعالجة قيمة الانخفاض بهذه الطريقة جعل من عملية القياس في الأصول الثابتة متضاربة ومختلفة بين الوحدات الاقتصادية علاوة على عدم وجود إرشادات ملزمة صادرة عن جهة مهنية معينة، الأمر الذي جعل عملية مقارنة القوائم المالية للوحدات الاقتصادية غير صحيحة</a:t>
            </a:r>
            <a:r>
              <a:rPr lang="fr-FR" sz="6000" b="1" dirty="0" smtClean="0">
                <a:solidFill>
                  <a:prstClr val="black"/>
                </a:solidFill>
                <a:latin typeface="Simplified Arabic" pitchFamily="18" charset="-78"/>
                <a:ea typeface="Times New Roman" pitchFamily="18" charset="0"/>
                <a:cs typeface="Simplified Arabic" pitchFamily="18" charset="-78"/>
              </a:rPr>
              <a:t>.</a:t>
            </a:r>
            <a:endParaRPr lang="fr-FR" sz="6000" b="1" dirty="0" smtClean="0">
              <a:solidFill>
                <a:prstClr val="black"/>
              </a:solidFill>
              <a:latin typeface="Arial" pitchFamily="34" charset="0"/>
              <a:cs typeface="Arial" pitchFamily="34" charset="0"/>
            </a:endParaRPr>
          </a:p>
          <a:p>
            <a:pPr lvl="0" algn="justLow" defTabSz="914400" rtl="1" eaLnBrk="0" fontAlgn="base" hangingPunct="0">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وعلى هذا الأساس فإن التساؤل الجوهري الذي نحاول الإجابة عليه:</a:t>
            </a:r>
            <a:endParaRPr lang="fr-FR" sz="6000" b="1" dirty="0" smtClean="0">
              <a:solidFill>
                <a:prstClr val="black"/>
              </a:solidFill>
              <a:latin typeface="Arial" pitchFamily="34" charset="0"/>
              <a:cs typeface="Arial" pitchFamily="34" charset="0"/>
            </a:endParaRPr>
          </a:p>
          <a:p>
            <a:pPr lvl="0" algn="justLow" defTabSz="914400" rtl="1" eaLnBrk="0" fontAlgn="base" hangingPunct="0">
              <a:lnSpc>
                <a:spcPct val="150000"/>
              </a:lnSpc>
              <a:spcBef>
                <a:spcPct val="0"/>
              </a:spcBef>
              <a:spcAft>
                <a:spcPct val="0"/>
              </a:spcAft>
              <a:tabLst>
                <a:tab pos="539750" algn="r"/>
              </a:tabLst>
            </a:pPr>
            <a:r>
              <a:rPr lang="ar-DZ" sz="7200" b="1" dirty="0" smtClean="0">
                <a:solidFill>
                  <a:prstClr val="black"/>
                </a:solidFill>
                <a:latin typeface="Simplified Arabic" pitchFamily="18" charset="-78"/>
                <a:ea typeface="Times New Roman" pitchFamily="18" charset="0"/>
                <a:cs typeface="Simplified Arabic" pitchFamily="18" charset="-78"/>
              </a:rPr>
              <a:t> </a:t>
            </a:r>
            <a:r>
              <a:rPr lang="ar-DZ" sz="7200" b="1" dirty="0" smtClean="0">
                <a:solidFill>
                  <a:prstClr val="black"/>
                </a:solidFill>
                <a:latin typeface="Simplified Arabic" pitchFamily="18" charset="-78"/>
                <a:ea typeface="Times New Roman" pitchFamily="18" charset="0"/>
                <a:cs typeface="Simplified Arabic" pitchFamily="18" charset="-78"/>
              </a:rPr>
              <a:t> </a:t>
            </a:r>
            <a:r>
              <a:rPr lang="ar-DZ" sz="7200" b="1" dirty="0" smtClean="0">
                <a:solidFill>
                  <a:prstClr val="black"/>
                </a:solidFill>
                <a:latin typeface="Simplified Arabic" pitchFamily="18" charset="-78"/>
                <a:ea typeface="Times New Roman" pitchFamily="18" charset="0"/>
                <a:cs typeface="Simplified Arabic" pitchFamily="18" charset="-78"/>
              </a:rPr>
              <a:t>مدى </a:t>
            </a:r>
            <a:r>
              <a:rPr lang="ar-DZ" sz="7200" b="1" dirty="0" err="1" smtClean="0">
                <a:solidFill>
                  <a:prstClr val="black"/>
                </a:solidFill>
                <a:latin typeface="Simplified Arabic" pitchFamily="18" charset="-78"/>
                <a:ea typeface="Times New Roman" pitchFamily="18" charset="0"/>
                <a:cs typeface="Simplified Arabic" pitchFamily="18" charset="-78"/>
              </a:rPr>
              <a:t>جاهزية</a:t>
            </a:r>
            <a:r>
              <a:rPr lang="ar-DZ" sz="7200" b="1" dirty="0" smtClean="0">
                <a:solidFill>
                  <a:prstClr val="black"/>
                </a:solidFill>
                <a:latin typeface="Simplified Arabic" pitchFamily="18" charset="-78"/>
                <a:ea typeface="Times New Roman" pitchFamily="18" charset="0"/>
                <a:cs typeface="Simplified Arabic" pitchFamily="18" charset="-78"/>
              </a:rPr>
              <a:t> المؤسسة الاقتصادية بالجزائر لمسايرة متطلبات تطبيق المعيار المحاسبي الدولي 36 ؟</a:t>
            </a:r>
            <a:endParaRPr lang="fr-FR" sz="7200" b="1" dirty="0" smtClean="0">
              <a:solidFill>
                <a:prstClr val="black"/>
              </a:solidFill>
              <a:latin typeface="Arial" pitchFamily="34" charset="0"/>
              <a:cs typeface="Arial" pitchFamily="34" charset="0"/>
            </a:endParaRPr>
          </a:p>
          <a:p>
            <a:pPr lvl="0" algn="justLow" defTabSz="914400" rtl="1" eaLnBrk="0" fontAlgn="base" hangingPunct="0">
              <a:lnSpc>
                <a:spcPct val="150000"/>
              </a:lnSpc>
              <a:spcBef>
                <a:spcPct val="0"/>
              </a:spcBef>
              <a:spcAft>
                <a:spcPct val="0"/>
              </a:spcAft>
              <a:tabLst>
                <a:tab pos="539750" algn="r"/>
              </a:tabLst>
            </a:pPr>
            <a:r>
              <a:rPr lang="ar-SA" sz="6000" b="1" dirty="0" smtClean="0">
                <a:solidFill>
                  <a:prstClr val="black"/>
                </a:solidFill>
                <a:latin typeface="Simplified Arabic" pitchFamily="18" charset="-78"/>
                <a:ea typeface="Times New Roman" pitchFamily="18" charset="0"/>
                <a:cs typeface="Simplified Arabic" pitchFamily="18" charset="-78"/>
              </a:rPr>
              <a:t>الإشكاليات الفرعية: 	                                                     </a:t>
            </a:r>
            <a:endParaRPr lang="ar-SA" sz="6000" b="1" dirty="0" smtClean="0">
              <a:solidFill>
                <a:prstClr val="black"/>
              </a:solidFill>
              <a:latin typeface="Arial" pitchFamily="34" charset="0"/>
              <a:cs typeface="Arial" pitchFamily="34" charset="0"/>
            </a:endParaRPr>
          </a:p>
        </p:txBody>
      </p:sp>
      <p:pic>
        <p:nvPicPr>
          <p:cNvPr id="13" name="صورة 3"/>
          <p:cNvPicPr>
            <a:picLocks noChangeAspect="1" noChangeArrowheads="1"/>
          </p:cNvPicPr>
          <p:nvPr/>
        </p:nvPicPr>
        <p:blipFill>
          <a:blip r:embed="rId4"/>
          <a:srcRect t="26514" r="84183"/>
          <a:stretch>
            <a:fillRect/>
          </a:stretch>
        </p:blipFill>
        <p:spPr bwMode="auto">
          <a:xfrm>
            <a:off x="843648" y="830118"/>
            <a:ext cx="3844045" cy="3209249"/>
          </a:xfrm>
          <a:prstGeom prst="rect">
            <a:avLst/>
          </a:prstGeom>
          <a:noFill/>
        </p:spPr>
      </p:pic>
    </p:spTree>
    <p:extLst>
      <p:ext uri="{BB962C8B-B14F-4D97-AF65-F5344CB8AC3E}">
        <p14:creationId xmlns:p14="http://schemas.microsoft.com/office/powerpoint/2010/main" xmlns="" val="185300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216</Words>
  <Application>Microsoft Office PowerPoint</Application>
  <PresentationFormat>Personnalisé</PresentationFormat>
  <Paragraphs>31</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Sara Meharga  (B_S)</dc:creator>
  <cp:lastModifiedBy>admin</cp:lastModifiedBy>
  <cp:revision>45</cp:revision>
  <dcterms:created xsi:type="dcterms:W3CDTF">2015-01-14T12:44:52Z</dcterms:created>
  <dcterms:modified xsi:type="dcterms:W3CDTF">2015-03-04T21:11:31Z</dcterms:modified>
</cp:coreProperties>
</file>