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0705" autoAdjust="0"/>
    <p:restoredTop sz="98747" autoAdjust="0"/>
  </p:normalViewPr>
  <p:slideViewPr>
    <p:cSldViewPr snapToGrid="0" snapToObjects="1" showGuides="1">
      <p:cViewPr>
        <p:scale>
          <a:sx n="30" d="100"/>
          <a:sy n="30" d="100"/>
        </p:scale>
        <p:origin x="-168" y="1806"/>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2/21/2015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2/21/2015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fannahmad@gmail.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569009" y="23067818"/>
            <a:ext cx="14299153" cy="8134230"/>
          </a:xfrm>
        </p:spPr>
        <p:txBody>
          <a:bodyPr/>
          <a:lstStyle/>
          <a:p>
            <a:pPr algn="r" rtl="1"/>
            <a:r>
              <a:rPr lang="ar-DZ" sz="4800" dirty="0" smtClean="0">
                <a:cs typeface="Traditional Arabic" pitchFamily="2" charset="-78"/>
              </a:rPr>
              <a:t>   </a:t>
            </a:r>
          </a:p>
          <a:p>
            <a:pPr algn="r" rtl="1"/>
            <a:r>
              <a:rPr lang="ar-DZ" sz="4800" dirty="0" smtClean="0">
                <a:cs typeface="Traditional Arabic" pitchFamily="2" charset="-78"/>
              </a:rPr>
              <a:t>  بغية الوصول إلى الأهداف المرجوة وللإجابة على إشكالية البحث المطروحة سنعتمد على أحد المناهج حيث </a:t>
            </a:r>
            <a:r>
              <a:rPr lang="ar-SA" sz="4800" dirty="0" smtClean="0">
                <a:latin typeface="Traditional Arabic" pitchFamily="18" charset="-78"/>
                <a:cs typeface="Traditional Arabic" pitchFamily="18" charset="-78"/>
              </a:rPr>
              <a:t>س</a:t>
            </a:r>
            <a:r>
              <a:rPr lang="ar-DZ" sz="4800" dirty="0" smtClean="0">
                <a:latin typeface="Traditional Arabic" pitchFamily="18" charset="-78"/>
                <a:cs typeface="Traditional Arabic" pitchFamily="18" charset="-78"/>
              </a:rPr>
              <a:t>آت</a:t>
            </a:r>
            <a:r>
              <a:rPr lang="ar-SA" sz="4800" dirty="0" smtClean="0">
                <a:latin typeface="Traditional Arabic" pitchFamily="18" charset="-78"/>
                <a:cs typeface="Traditional Arabic" pitchFamily="18" charset="-78"/>
              </a:rPr>
              <a:t>بع المنهج الوصفي في الشق النظري للدراسة </a:t>
            </a:r>
            <a:r>
              <a:rPr lang="ar-DZ" sz="4800" b="1" dirty="0" smtClean="0">
                <a:latin typeface="Traditional Arabic" pitchFamily="18" charset="-78"/>
                <a:cs typeface="Traditional Arabic" pitchFamily="18" charset="-78"/>
              </a:rPr>
              <a:t>المنهج الوصفي التحليلي:</a:t>
            </a:r>
            <a:r>
              <a:rPr lang="ar-DZ" sz="4800" dirty="0" smtClean="0">
                <a:latin typeface="Traditional Arabic" pitchFamily="18" charset="-78"/>
                <a:cs typeface="Traditional Arabic" pitchFamily="18" charset="-78"/>
              </a:rPr>
              <a:t> وذلك لوصف وتفسير وتحليل متغيرات الدراسة والوقوف عليها </a:t>
            </a:r>
            <a:r>
              <a:rPr lang="ar-DZ" sz="4800" dirty="0" smtClean="0">
                <a:cs typeface="Traditional Arabic" pitchFamily="2" charset="-78"/>
              </a:rPr>
              <a:t>وهذا باستخلاص الجانب النظري لأهم الدارسات والأطروحات والمقالات العلمية التي تناولت الموضوع .</a:t>
            </a:r>
            <a:endParaRPr lang="fr-FR" sz="4800" dirty="0" smtClean="0">
              <a:cs typeface="Traditional Arabic" pitchFamily="2" charset="-78"/>
            </a:endParaRPr>
          </a:p>
          <a:p>
            <a:pPr algn="r" rtl="1"/>
            <a:r>
              <a:rPr lang="ar-DZ" sz="4800" dirty="0" smtClean="0">
                <a:cs typeface="Traditional Arabic" pitchFamily="2" charset="-78"/>
              </a:rPr>
              <a:t>  وكما سأعتمد في الجانب التطبيقي على دراسة حالة المؤسسة الوطنية </a:t>
            </a:r>
            <a:r>
              <a:rPr lang="en-US" sz="4800" dirty="0" err="1" smtClean="0">
                <a:cs typeface="Traditional Arabic" pitchFamily="2" charset="-78"/>
              </a:rPr>
              <a:t>entp</a:t>
            </a:r>
            <a:r>
              <a:rPr lang="en-US" sz="4800" dirty="0" smtClean="0">
                <a:cs typeface="Traditional Arabic" pitchFamily="2" charset="-78"/>
              </a:rPr>
              <a:t> </a:t>
            </a:r>
            <a:r>
              <a:rPr lang="ar-DZ" sz="4800" dirty="0" smtClean="0">
                <a:cs typeface="Traditional Arabic" pitchFamily="2" charset="-78"/>
              </a:rPr>
              <a:t>  مستعينا بالجانب النظري للقيام بالتحليل ، والبيانات مأخوذة من تقارير السنوية خلال فترة </a:t>
            </a:r>
            <a:r>
              <a:rPr lang="en-US" sz="4800" dirty="0" smtClean="0">
                <a:cs typeface="Traditional Arabic" pitchFamily="2" charset="-78"/>
              </a:rPr>
              <a:t>20</a:t>
            </a:r>
            <a:r>
              <a:rPr lang="fr-FR" sz="4800" dirty="0" smtClean="0">
                <a:cs typeface="Traditional Arabic" pitchFamily="2" charset="-78"/>
              </a:rPr>
              <a:t>10</a:t>
            </a:r>
            <a:r>
              <a:rPr lang="en-US" sz="4800" dirty="0" smtClean="0">
                <a:cs typeface="Traditional Arabic" pitchFamily="2" charset="-78"/>
              </a:rPr>
              <a:t> </a:t>
            </a:r>
            <a:r>
              <a:rPr lang="ar-DZ" sz="4800" dirty="0" smtClean="0">
                <a:cs typeface="Traditional Arabic" pitchFamily="2" charset="-78"/>
              </a:rPr>
              <a:t>– </a:t>
            </a:r>
            <a:r>
              <a:rPr lang="en-US" sz="4800" dirty="0" smtClean="0">
                <a:cs typeface="Traditional Arabic" pitchFamily="2" charset="-78"/>
              </a:rPr>
              <a:t>2013</a:t>
            </a:r>
            <a:r>
              <a:rPr lang="ar-DZ" sz="4800" dirty="0" smtClean="0">
                <a:cs typeface="Traditional Arabic" pitchFamily="2" charset="-78"/>
              </a:rPr>
              <a:t>.</a:t>
            </a:r>
            <a:endParaRPr lang="fr-FR" sz="4800" dirty="0" smtClean="0">
              <a:cs typeface="Traditional Arabic" pitchFamily="2" charset="-78"/>
            </a:endParaRPr>
          </a:p>
          <a:p>
            <a:pPr algn="r" rtl="1"/>
            <a:r>
              <a:rPr lang="en-US" sz="4000" dirty="0" smtClean="0">
                <a:cs typeface="Traditional Arabic" pitchFamily="2" charset="-78"/>
              </a:rPr>
              <a:t> </a:t>
            </a:r>
            <a:endParaRPr lang="en-US" sz="4000" dirty="0">
              <a:cs typeface="Traditional Arabic" pitchFamily="2" charset="-78"/>
            </a:endParaRPr>
          </a:p>
        </p:txBody>
      </p:sp>
      <p:sp>
        <p:nvSpPr>
          <p:cNvPr id="335" name="Text Placeholder 334"/>
          <p:cNvSpPr>
            <a:spLocks noGrp="1"/>
          </p:cNvSpPr>
          <p:nvPr>
            <p:ph type="body" sz="quarter" idx="11"/>
          </p:nvPr>
        </p:nvSpPr>
        <p:spPr>
          <a:xfrm>
            <a:off x="529522" y="22155629"/>
            <a:ext cx="14287866" cy="1824378"/>
          </a:xfrm>
        </p:spPr>
        <p:txBody>
          <a:bodyPr/>
          <a:lstStyle/>
          <a:p>
            <a:r>
              <a:rPr lang="ar-DZ" sz="6000" dirty="0" smtClean="0">
                <a:cs typeface="Traditional Arabic" pitchFamily="2" charset="-78"/>
              </a:rPr>
              <a:t>منهجية الدراسة والأدوات المستخدمة:</a:t>
            </a:r>
            <a:endParaRPr lang="fr-FR" sz="6000" dirty="0" smtClean="0">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104181"/>
          </a:xfrm>
        </p:spPr>
        <p:txBody>
          <a:bodyPr/>
          <a:lstStyle/>
          <a:p>
            <a:pPr algn="r" rtl="1"/>
            <a:r>
              <a:rPr lang="ar-DZ" sz="6000" dirty="0" smtClean="0">
                <a:cs typeface="Traditional Arabic" pitchFamily="2" charset="-78"/>
              </a:rPr>
              <a:t>الملخص:</a:t>
            </a:r>
            <a:endParaRPr lang="fr-FR" sz="6000" dirty="0" smtClean="0">
              <a:cs typeface="Traditional Arabic" pitchFamily="2" charset="-78"/>
            </a:endParaRPr>
          </a:p>
        </p:txBody>
      </p:sp>
      <p:sp>
        <p:nvSpPr>
          <p:cNvPr id="340" name="Text Placeholder 339"/>
          <p:cNvSpPr>
            <a:spLocks noGrp="1"/>
          </p:cNvSpPr>
          <p:nvPr>
            <p:ph type="body" sz="quarter" idx="26"/>
          </p:nvPr>
        </p:nvSpPr>
        <p:spPr>
          <a:xfrm>
            <a:off x="15357254" y="8026698"/>
            <a:ext cx="14287682" cy="5499662"/>
          </a:xfrm>
        </p:spPr>
        <p:txBody>
          <a:bodyPr/>
          <a:lstStyle/>
          <a:p>
            <a:pPr algn="r" rtl="1"/>
            <a:r>
              <a:rPr lang="ar-DZ" sz="4000" b="1" dirty="0" smtClean="0">
                <a:latin typeface="Traditional Arabic" pitchFamily="18" charset="-78"/>
                <a:cs typeface="Traditional Arabic" pitchFamily="18" charset="-78"/>
              </a:rPr>
              <a:t>  </a:t>
            </a:r>
            <a:r>
              <a:rPr lang="ar-DZ" sz="4000" dirty="0" smtClean="0">
                <a:latin typeface="Traditional Arabic" pitchFamily="18" charset="-78"/>
                <a:cs typeface="Traditional Arabic" pitchFamily="18" charset="-78"/>
              </a:rPr>
              <a:t>تهدف هده الدراسة الوصول إلى القياس والإفصاح عن التكاليف البيئية وإبراز مدى الأهمية الكبيرة  لهما في ما يخص التكاليف البيئية، وقد تطرقنا في دراستنا في الفصل الأول إلى ماهية التكاليف البيئية وطبيعتها، بالإضافة إلى القياس المحاسبي للتكاليف البيئية والإفصاح البيئي، إضافة إلى أسباب الاهتمام بالقياس والإفصاح عن التكاليف البيئية، وأنواع كل منهما، هدا كان بالنسبة للمبحث الأول في ما تناول المبحث الثاني أهم الدراسات السابقة للموضوع محل البحث، والتي تناولت معظمها المحاسبة البيئية متبعين في الدراسة منهجا وصفيا تحليليا، فيما تكون دراسة الحالة للمؤسسة الوطنية </a:t>
            </a:r>
            <a:r>
              <a:rPr lang="fr-FR" sz="4000" dirty="0" smtClean="0">
                <a:latin typeface="Traditional Arabic" pitchFamily="18" charset="-78"/>
                <a:cs typeface="Traditional Arabic" pitchFamily="18" charset="-78"/>
              </a:rPr>
              <a:t>ENTP </a:t>
            </a:r>
            <a:r>
              <a:rPr lang="ar-DZ" sz="4000" dirty="0" smtClean="0">
                <a:latin typeface="Traditional Arabic" pitchFamily="18" charset="-78"/>
                <a:cs typeface="Traditional Arabic" pitchFamily="18" charset="-78"/>
              </a:rPr>
              <a:t> والتي سنقوم من خلالها بجلب التقارير المالية السنوية لها وتحليلها، ورؤية مدى القياس والإفصاح عن التكاليف البيئية في هاده المؤسسة.</a:t>
            </a:r>
            <a:endParaRPr lang="fr-FR" sz="4000" dirty="0" smtClean="0">
              <a:latin typeface="Traditional Arabic" pitchFamily="18" charset="-78"/>
              <a:cs typeface="Traditional Arabic" pitchFamily="18" charset="-78"/>
            </a:endParaRPr>
          </a:p>
          <a:p>
            <a:pPr algn="l"/>
            <a:endParaRPr lang="fr-FR" sz="4000" dirty="0" smtClean="0">
              <a:cs typeface="+mj-cs"/>
            </a:endParaRPr>
          </a:p>
        </p:txBody>
      </p:sp>
      <p:sp>
        <p:nvSpPr>
          <p:cNvPr id="341" name="Text Placeholder 340"/>
          <p:cNvSpPr>
            <a:spLocks noGrp="1"/>
          </p:cNvSpPr>
          <p:nvPr>
            <p:ph type="body" sz="quarter" idx="27"/>
          </p:nvPr>
        </p:nvSpPr>
        <p:spPr>
          <a:xfrm>
            <a:off x="636213" y="6922518"/>
            <a:ext cx="14283756" cy="6053228"/>
          </a:xfrm>
        </p:spPr>
        <p:txBody>
          <a:bodyPr/>
          <a:lstStyle/>
          <a:p>
            <a:pPr rtl="1"/>
            <a:r>
              <a:rPr lang="ar-DZ" sz="4800" dirty="0" smtClean="0">
                <a:latin typeface="Traditional Arabic" pitchFamily="18" charset="-78"/>
                <a:cs typeface="Traditional Arabic" pitchFamily="18" charset="-78"/>
              </a:rPr>
              <a:t>الفرضية الرئيسية:</a:t>
            </a:r>
            <a:endParaRPr lang="fr-FR" sz="4800" dirty="0" smtClean="0">
              <a:latin typeface="Traditional Arabic" pitchFamily="18" charset="-78"/>
              <a:cs typeface="Traditional Arabic" pitchFamily="18" charset="-78"/>
            </a:endParaRPr>
          </a:p>
          <a:p>
            <a:pPr rtl="1"/>
            <a:r>
              <a:rPr lang="ar-DZ" sz="4800" dirty="0" smtClean="0">
                <a:latin typeface="Traditional Arabic" pitchFamily="18" charset="-78"/>
                <a:cs typeface="Traditional Arabic" pitchFamily="18" charset="-78"/>
              </a:rPr>
              <a:t>تكمن أهمية القياس والإفصاح عن التكاليف البيئية في كونها تعزز وتبين مدى صدق القوائم المالية للمؤسسات الاقتصادية </a:t>
            </a:r>
            <a:endParaRPr lang="fr-FR" sz="4800" dirty="0" smtClean="0">
              <a:latin typeface="Traditional Arabic" pitchFamily="18" charset="-78"/>
              <a:cs typeface="Traditional Arabic" pitchFamily="18" charset="-78"/>
            </a:endParaRPr>
          </a:p>
          <a:p>
            <a:r>
              <a:rPr lang="ar-DZ" sz="6000" dirty="0" smtClean="0">
                <a:cs typeface="Traditional Arabic" pitchFamily="2" charset="-78"/>
              </a:rPr>
              <a:t>فرضيات الدراسة</a:t>
            </a:r>
          </a:p>
          <a:p>
            <a:endParaRPr lang="ar-DZ" sz="6000" dirty="0" smtClean="0">
              <a:cs typeface="Traditional Arabic" pitchFamily="2" charset="-78"/>
            </a:endParaRPr>
          </a:p>
          <a:p>
            <a:endParaRPr lang="en-US" sz="6000" dirty="0">
              <a:cs typeface="Traditional Arabic" pitchFamily="2" charset="-78"/>
            </a:endParaRPr>
          </a:p>
        </p:txBody>
      </p:sp>
      <p:sp>
        <p:nvSpPr>
          <p:cNvPr id="346" name="Text Placeholder 345"/>
          <p:cNvSpPr>
            <a:spLocks noGrp="1"/>
          </p:cNvSpPr>
          <p:nvPr>
            <p:ph type="body" sz="quarter" idx="96"/>
          </p:nvPr>
        </p:nvSpPr>
        <p:spPr>
          <a:xfrm>
            <a:off x="556488" y="14410944"/>
            <a:ext cx="14300387" cy="6704712"/>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4090899" y="4110875"/>
            <a:ext cx="22093415" cy="1119493"/>
          </a:xfrm>
        </p:spPr>
        <p:txBody>
          <a:bodyPr/>
          <a:lstStyle/>
          <a:p>
            <a:r>
              <a:rPr lang="ar-SA" b="1" dirty="0" smtClean="0"/>
              <a:t>كلية العلوم الاقتصادية و العلوم التجارية وعلوم</a:t>
            </a:r>
            <a:r>
              <a:rPr lang="ar-DZ" b="1" dirty="0" smtClean="0"/>
              <a:t>  التسيير   </a:t>
            </a:r>
            <a:r>
              <a:rPr lang="ar-SA" b="1" dirty="0" smtClean="0"/>
              <a:t>  جامعة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pPr rtl="1"/>
            <a:r>
              <a:rPr lang="ar-DZ" sz="21600" b="1" dirty="0" smtClean="0"/>
              <a:t>من إعداد الطالب : عمر فاني</a:t>
            </a:r>
            <a:endParaRPr lang="fr-FR" sz="21600" b="1" dirty="0" smtClean="0"/>
          </a:p>
          <a:p>
            <a:pPr rtl="1"/>
            <a:r>
              <a:rPr lang="ar-DZ" sz="21600" b="1" dirty="0" smtClean="0"/>
              <a:t>تحت إشراف  : عائشة سلمى </a:t>
            </a:r>
            <a:r>
              <a:rPr lang="ar-DZ" sz="21600" b="1" dirty="0" err="1" smtClean="0"/>
              <a:t>كيحلي</a:t>
            </a:r>
            <a:r>
              <a:rPr lang="ar-DZ" sz="21600" b="1" smtClean="0"/>
              <a:t> </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txBody>
          <a:bodyPr>
            <a:normAutofit fontScale="70000" lnSpcReduction="20000"/>
          </a:bodyPr>
          <a:lstStyle/>
          <a:p>
            <a:pPr rtl="1"/>
            <a:r>
              <a:rPr lang="ar-DZ" b="1" dirty="0" smtClean="0"/>
              <a:t>أهمية القياس والإفصاح عن التكاليف البيئية في المؤسسات الاقتصادية الجزائرية</a:t>
            </a:r>
          </a:p>
          <a:p>
            <a:pPr rtl="1"/>
            <a:endParaRPr lang="fr-FR" dirty="0" smtClean="0"/>
          </a:p>
        </p:txBody>
      </p:sp>
      <p:sp>
        <p:nvSpPr>
          <p:cNvPr id="15" name="Text Placeholder 340"/>
          <p:cNvSpPr txBox="1">
            <a:spLocks/>
          </p:cNvSpPr>
          <p:nvPr/>
        </p:nvSpPr>
        <p:spPr>
          <a:xfrm>
            <a:off x="556488" y="31182539"/>
            <a:ext cx="14283756"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SA" sz="6000" b="1" i="0" u="sng" strike="noStrike" kern="1200" cap="none" spc="0" normalizeH="0" baseline="0" noProof="0" dirty="0" smtClean="0">
                <a:ln>
                  <a:noFill/>
                </a:ln>
                <a:solidFill>
                  <a:schemeClr val="accent5">
                    <a:lumMod val="50000"/>
                  </a:schemeClr>
                </a:solidFill>
                <a:effectLst/>
                <a:uLnTx/>
                <a:uFillTx/>
                <a:cs typeface="Traditional Arabic" pitchFamily="2" charset="-78"/>
              </a:rPr>
              <a:t>النتائج المتوقعة</a:t>
            </a:r>
            <a:endParaRPr kumimoji="0" lang="en-US" sz="6000" b="1" i="0" u="sng" strike="noStrike" kern="1200" cap="none" spc="0" normalizeH="0" baseline="0" noProof="0" dirty="0">
              <a:ln>
                <a:noFill/>
              </a:ln>
              <a:solidFill>
                <a:schemeClr val="accent5">
                  <a:lumMod val="50000"/>
                </a:schemeClr>
              </a:solidFill>
              <a:effectLst/>
              <a:uLnTx/>
              <a:uFillTx/>
              <a:cs typeface="Traditional Arabic" pitchFamily="2" charset="-78"/>
            </a:endParaRPr>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628611" y="14898826"/>
            <a:ext cx="14291358" cy="1104181"/>
          </a:xfrm>
        </p:spPr>
        <p:txBody>
          <a:bodyPr/>
          <a:lstStyle/>
          <a:p>
            <a:r>
              <a:rPr lang="ar-DZ" sz="6000" dirty="0" smtClean="0">
                <a:cs typeface="Traditional Arabic" pitchFamily="2" charset="-78"/>
              </a:rPr>
              <a:t>أهداف البحث</a:t>
            </a:r>
            <a:endParaRPr lang="fr-FR" sz="6000" dirty="0">
              <a:cs typeface="Traditional Arabic" pitchFamily="2" charset="-78"/>
            </a:endParaRPr>
          </a:p>
        </p:txBody>
      </p:sp>
      <p:sp>
        <p:nvSpPr>
          <p:cNvPr id="23" name="Espace réservé du texte 22"/>
          <p:cNvSpPr>
            <a:spLocks noGrp="1"/>
          </p:cNvSpPr>
          <p:nvPr>
            <p:ph type="body" sz="quarter" idx="29"/>
          </p:nvPr>
        </p:nvSpPr>
        <p:spPr>
          <a:xfrm>
            <a:off x="15336775" y="14919035"/>
            <a:ext cx="14276605" cy="1541462"/>
          </a:xfrm>
        </p:spPr>
        <p:txBody>
          <a:bodyPr/>
          <a:lstStyle/>
          <a:p>
            <a:r>
              <a:rPr lang="ar-SA" sz="6000" dirty="0" smtClean="0">
                <a:cs typeface="Traditional Arabic" pitchFamily="2" charset="-78"/>
              </a:rPr>
              <a:t>إشكالية البحث:</a:t>
            </a:r>
            <a:endParaRPr lang="fr-FR" sz="6000" dirty="0" smtClean="0">
              <a:cs typeface="Traditional Arabic" pitchFamily="2" charset="-78"/>
            </a:endParaRPr>
          </a:p>
          <a:p>
            <a:endParaRPr lang="fr-FR" dirty="0"/>
          </a:p>
        </p:txBody>
      </p:sp>
      <p:sp>
        <p:nvSpPr>
          <p:cNvPr id="24" name="Espace réservé du texte 23"/>
          <p:cNvSpPr>
            <a:spLocks noGrp="1"/>
          </p:cNvSpPr>
          <p:nvPr>
            <p:ph type="body" sz="quarter" idx="30"/>
          </p:nvPr>
        </p:nvSpPr>
        <p:spPr>
          <a:xfrm>
            <a:off x="15329624" y="17587077"/>
            <a:ext cx="14283756" cy="21577910"/>
          </a:xfrm>
        </p:spPr>
        <p:txBody>
          <a:bodyPr/>
          <a:lstStyle/>
          <a:p>
            <a:pPr algn="r" rtl="1"/>
            <a:r>
              <a:rPr lang="ar-DZ" sz="4800" dirty="0" smtClean="0">
                <a:cs typeface="Traditional Arabic" pitchFamily="2" charset="-78"/>
              </a:rPr>
              <a:t> </a:t>
            </a:r>
            <a:r>
              <a:rPr lang="ar-SA" sz="4800" dirty="0" smtClean="0">
                <a:latin typeface="Traditional Arabic" pitchFamily="18" charset="-78"/>
                <a:cs typeface="Traditional Arabic" pitchFamily="18" charset="-78"/>
              </a:rPr>
              <a:t>مما لا يخفى على أحد أن التطورات الأخيرة الهائلة في ظل المتاجرة العالمية والمنافسة القوية من شأنها أن تؤدي إلى حدوث موجة جديدة وقوية من تنفيذ وتطبيق القوانين من أجل حماية البيئة التي تكون داعمة دعماً قوياً ليس فقط للمنشأة أو المصنع بل للإنسان</a:t>
            </a:r>
            <a:r>
              <a:rPr lang="ar-DZ" sz="4800" dirty="0" smtClean="0">
                <a:latin typeface="Traditional Arabic" pitchFamily="18" charset="-78"/>
                <a:cs typeface="Traditional Arabic" pitchFamily="18" charset="-78"/>
              </a:rPr>
              <a:t>، </a:t>
            </a:r>
            <a:r>
              <a:rPr lang="ar-SA" sz="4800" dirty="0" smtClean="0">
                <a:latin typeface="Traditional Arabic" pitchFamily="18" charset="-78"/>
                <a:cs typeface="Traditional Arabic" pitchFamily="18" charset="-78"/>
              </a:rPr>
              <a:t>وذلك في ضل تزايد الاتجاه نحو الإفصاح عن التكاليف البيئية وقياسها، وإدخال المحاسبة البيئية ضمن الإطار العام للنظام المحاسبي نتيجة لاهتمام التنظيمات الحكومية والأهلية بالبيئة والضغوط التي تمارسها الهيئات الدولية والمهنية والأكاديمية على المؤسسات والدول بشأن البيئة وضرورة حمايتها،</a:t>
            </a:r>
            <a:endParaRPr lang="ar-DZ" sz="4800" dirty="0" smtClean="0">
              <a:latin typeface="Traditional Arabic" pitchFamily="18" charset="-78"/>
              <a:cs typeface="Traditional Arabic" pitchFamily="18" charset="-78"/>
            </a:endParaRPr>
          </a:p>
          <a:p>
            <a:pPr algn="r" rtl="1"/>
            <a:r>
              <a:rPr lang="ar-SA" sz="4800" dirty="0" smtClean="0">
                <a:latin typeface="Traditional Arabic" pitchFamily="18" charset="-78"/>
                <a:cs typeface="Traditional Arabic" pitchFamily="18" charset="-78"/>
              </a:rPr>
              <a:t> وتعرف محاسبة البيئة بأنها المحاسبة التي تبحث في كيفية تأثير البيئة من حيث التكاليف والمنافع على نظام المحاسبة المالية، حيث تقوم كثير من المصانع بإنتاج كمية كبيرة من التلوث مما قد يكبد الشركة أو الدولة الكثير من الأموال لحماية البيئة من أضرار تلك الشركات، وتعتبر محاسبة البيئية أحد المشاكل المحاسبية خاصة فيما يخص عملية قياس المنافع والتكاليف ويعتبر التلوث البيئي نتيجة للزيادة في عدد المصانع المستمر وخاصة في الدول النامية، وعليه فقد قامت تلك الدول بوضع مجموعة من المعايير التي يجب التقيد بها من قبل المصانع للحد من التلوث، فقد قامت تلك المصانع بشراء وتطوير الكثير من الآلات التي تساعد وتحد من التلوث، وعليه فإن هناك تكاليف كبيرة تتحملها تلك المصانع.</a:t>
            </a:r>
            <a:endParaRPr lang="fr-FR" sz="4800" dirty="0" smtClean="0">
              <a:latin typeface="Traditional Arabic" pitchFamily="18" charset="-78"/>
              <a:cs typeface="Traditional Arabic" pitchFamily="18" charset="-78"/>
            </a:endParaRPr>
          </a:p>
          <a:p>
            <a:pPr algn="r" rtl="1"/>
            <a:r>
              <a:rPr lang="ar-SA" sz="4800" dirty="0" smtClean="0">
                <a:latin typeface="Traditional Arabic" pitchFamily="18" charset="-78"/>
                <a:cs typeface="Traditional Arabic" pitchFamily="18" charset="-78"/>
              </a:rPr>
              <a:t>ومن هذا وذاك  فقد توجب على إدارة أي منشأة أن تقوم بالإفصاح عن تلك التكاليف البيئية التي تكبدتها خلال العام، ومقدار تلك التكاليف </a:t>
            </a:r>
            <a:r>
              <a:rPr lang="ar-DZ" sz="4800" dirty="0" smtClean="0">
                <a:latin typeface="Traditional Arabic" pitchFamily="18" charset="-78"/>
                <a:cs typeface="Traditional Arabic" pitchFamily="18" charset="-78"/>
              </a:rPr>
              <a:t>    </a:t>
            </a:r>
            <a:r>
              <a:rPr lang="ar-DZ" sz="4800" dirty="0" smtClean="0">
                <a:cs typeface="Traditional Arabic" pitchFamily="2" charset="-78"/>
              </a:rPr>
              <a:t>وفي ظل ما سبق ذكره تتجلى معالم الإشكالية الأساسية لهذا البحث، والتي يمكن صياغتها على النحو التالي: </a:t>
            </a:r>
            <a:r>
              <a:rPr lang="ar-DZ" sz="4800" b="1" dirty="0" smtClean="0">
                <a:latin typeface="Traditional Arabic" pitchFamily="18" charset="-78"/>
                <a:cs typeface="Traditional Arabic" pitchFamily="18" charset="-78"/>
              </a:rPr>
              <a:t>أين تكمن </a:t>
            </a:r>
            <a:r>
              <a:rPr lang="ar-SA" sz="4800" b="1" dirty="0" smtClean="0">
                <a:latin typeface="Traditional Arabic" pitchFamily="18" charset="-78"/>
                <a:cs typeface="Traditional Arabic" pitchFamily="18" charset="-78"/>
              </a:rPr>
              <a:t>أهمية قياس</a:t>
            </a:r>
            <a:r>
              <a:rPr lang="ar-DZ" sz="4800" b="1" dirty="0" smtClean="0">
                <a:latin typeface="Traditional Arabic" pitchFamily="18" charset="-78"/>
                <a:cs typeface="Traditional Arabic" pitchFamily="18" charset="-78"/>
              </a:rPr>
              <a:t> التكاليف البيئية</a:t>
            </a:r>
            <a:r>
              <a:rPr lang="ar-SA" sz="4800" b="1" dirty="0" smtClean="0">
                <a:latin typeface="Traditional Arabic" pitchFamily="18" charset="-78"/>
                <a:cs typeface="Traditional Arabic" pitchFamily="18" charset="-78"/>
              </a:rPr>
              <a:t> والإفصاح عن</a:t>
            </a:r>
            <a:r>
              <a:rPr lang="ar-DZ" sz="4800" b="1" dirty="0" smtClean="0">
                <a:latin typeface="Traditional Arabic" pitchFamily="18" charset="-78"/>
                <a:cs typeface="Traditional Arabic" pitchFamily="18" charset="-78"/>
              </a:rPr>
              <a:t>ها</a:t>
            </a:r>
            <a:r>
              <a:rPr lang="ar-SA" sz="4800" b="1" dirty="0" smtClean="0">
                <a:latin typeface="Traditional Arabic" pitchFamily="18" charset="-78"/>
                <a:cs typeface="Traditional Arabic" pitchFamily="18" charset="-78"/>
              </a:rPr>
              <a:t> مع الأخذ بعين الاعتبار المؤسسات الاقتصادية الجزائرية</a:t>
            </a:r>
            <a:r>
              <a:rPr lang="ar-SA" sz="4800" dirty="0" smtClean="0">
                <a:latin typeface="Traditional Arabic" pitchFamily="18" charset="-78"/>
                <a:cs typeface="Traditional Arabic" pitchFamily="18" charset="-78"/>
              </a:rPr>
              <a:t> </a:t>
            </a:r>
            <a:r>
              <a:rPr lang="ar-SA" sz="4800" dirty="0" smtClean="0"/>
              <a:t>؟</a:t>
            </a:r>
            <a:endParaRPr lang="ar-DZ" sz="4800" dirty="0" smtClean="0">
              <a:cs typeface="Traditional Arabic" pitchFamily="2" charset="-78"/>
            </a:endParaRPr>
          </a:p>
          <a:p>
            <a:pPr algn="r" rtl="1"/>
            <a:r>
              <a:rPr lang="ar-SA" sz="4800" b="1" dirty="0" smtClean="0">
                <a:latin typeface="Traditional Arabic" pitchFamily="18" charset="-78"/>
                <a:cs typeface="Traditional Arabic" pitchFamily="18" charset="-78"/>
              </a:rPr>
              <a:t>وتتفرع الإشكالية إلى مجموعة من التساؤلات الفرعية.</a:t>
            </a:r>
            <a:endParaRPr lang="fr-FR" sz="4800" dirty="0" smtClean="0">
              <a:latin typeface="Traditional Arabic" pitchFamily="18" charset="-78"/>
              <a:cs typeface="Traditional Arabic" pitchFamily="18" charset="-78"/>
            </a:endParaRPr>
          </a:p>
          <a:p>
            <a:pPr lvl="0" algn="r" rtl="1">
              <a:buFont typeface="Wingdings" pitchFamily="2" charset="2"/>
              <a:buChar char="ü"/>
            </a:pPr>
            <a:r>
              <a:rPr lang="ar-SA" sz="4800" dirty="0" smtClean="0">
                <a:latin typeface="Traditional Arabic" pitchFamily="18" charset="-78"/>
                <a:cs typeface="Traditional Arabic" pitchFamily="18" charset="-78"/>
              </a:rPr>
              <a:t>ما</a:t>
            </a:r>
            <a:r>
              <a:rPr lang="ar-DZ" sz="4800" dirty="0" smtClean="0">
                <a:latin typeface="Traditional Arabic" pitchFamily="18" charset="-78"/>
                <a:cs typeface="Traditional Arabic" pitchFamily="18" charset="-78"/>
              </a:rPr>
              <a:t> </a:t>
            </a:r>
            <a:r>
              <a:rPr lang="ar-SA" sz="4800" dirty="0" smtClean="0">
                <a:latin typeface="Traditional Arabic" pitchFamily="18" charset="-78"/>
                <a:cs typeface="Traditional Arabic" pitchFamily="18" charset="-78"/>
              </a:rPr>
              <a:t>هي التكاليف البيئية </a:t>
            </a:r>
            <a:endParaRPr lang="fr-FR" sz="4800" dirty="0" smtClean="0">
              <a:latin typeface="Traditional Arabic" pitchFamily="18" charset="-78"/>
              <a:cs typeface="Traditional Arabic" pitchFamily="18" charset="-78"/>
            </a:endParaRPr>
          </a:p>
          <a:p>
            <a:pPr lvl="0" algn="r" rtl="1">
              <a:buFont typeface="Wingdings" pitchFamily="2" charset="2"/>
              <a:buChar char="ü"/>
            </a:pPr>
            <a:r>
              <a:rPr lang="ar-SA" sz="4800" dirty="0" smtClean="0">
                <a:latin typeface="Traditional Arabic" pitchFamily="18" charset="-78"/>
                <a:cs typeface="Traditional Arabic" pitchFamily="18" charset="-78"/>
              </a:rPr>
              <a:t>ماهية القياس والإفصاح البيئي في المؤسسة </a:t>
            </a:r>
            <a:endParaRPr lang="fr-FR" sz="4800" dirty="0" smtClean="0">
              <a:latin typeface="Traditional Arabic" pitchFamily="18" charset="-78"/>
              <a:cs typeface="Traditional Arabic" pitchFamily="18" charset="-78"/>
            </a:endParaRPr>
          </a:p>
          <a:p>
            <a:pPr algn="r" rtl="1">
              <a:buFont typeface="Wingdings" pitchFamily="2" charset="2"/>
              <a:buChar char="ü"/>
            </a:pPr>
            <a:r>
              <a:rPr lang="ar-SA" sz="4800" dirty="0" smtClean="0">
                <a:latin typeface="Traditional Arabic" pitchFamily="18" charset="-78"/>
                <a:cs typeface="Traditional Arabic" pitchFamily="18" charset="-78"/>
              </a:rPr>
              <a:t>ما </a:t>
            </a:r>
            <a:r>
              <a:rPr lang="ar-DZ" sz="4800" dirty="0" smtClean="0">
                <a:latin typeface="Traditional Arabic" pitchFamily="18" charset="-78"/>
                <a:cs typeface="Traditional Arabic" pitchFamily="18" charset="-78"/>
              </a:rPr>
              <a:t>هي أسباب القياس </a:t>
            </a:r>
            <a:r>
              <a:rPr lang="ar-DZ" sz="4800" dirty="0" err="1" smtClean="0">
                <a:latin typeface="Traditional Arabic" pitchFamily="18" charset="-78"/>
                <a:cs typeface="Traditional Arabic" pitchFamily="18" charset="-78"/>
              </a:rPr>
              <a:t>و</a:t>
            </a:r>
            <a:r>
              <a:rPr lang="ar-DZ" sz="4800" dirty="0" smtClean="0">
                <a:latin typeface="Traditional Arabic" pitchFamily="18" charset="-78"/>
                <a:cs typeface="Traditional Arabic" pitchFamily="18" charset="-78"/>
              </a:rPr>
              <a:t> </a:t>
            </a:r>
            <a:r>
              <a:rPr lang="ar-SA" sz="4800" dirty="0" smtClean="0">
                <a:latin typeface="Traditional Arabic" pitchFamily="18" charset="-78"/>
                <a:cs typeface="Traditional Arabic" pitchFamily="18" charset="-78"/>
              </a:rPr>
              <a:t>الإفصاح عن التكاليف البيئية في المؤسسات الاقتصادية الجزائرية</a:t>
            </a:r>
            <a:endParaRPr lang="fr-FR" sz="4800" dirty="0" smtClean="0">
              <a:latin typeface="Traditional Arabic" pitchFamily="18" charset="-78"/>
              <a:cs typeface="Traditional Arabic" pitchFamily="18" charset="-78"/>
            </a:endParaRPr>
          </a:p>
          <a:p>
            <a:pPr algn="r" rtl="1"/>
            <a:r>
              <a:rPr lang="ar-DZ" sz="4800" dirty="0" smtClean="0">
                <a:cs typeface="Traditional Arabic" pitchFamily="2" charset="-78"/>
              </a:rPr>
              <a:t>     </a:t>
            </a:r>
            <a:endParaRPr lang="fr-FR" sz="4800" dirty="0" smtClean="0">
              <a:cs typeface="Traditional Arabic" pitchFamily="2" charset="-78"/>
            </a:endParaRPr>
          </a:p>
          <a:p>
            <a:endParaRPr lang="fr-FR" sz="4800" dirty="0"/>
          </a:p>
        </p:txBody>
      </p:sp>
      <p:cxnSp>
        <p:nvCxnSpPr>
          <p:cNvPr id="26" name="Connecteur droit avec flèche 25"/>
          <p:cNvCxnSpPr/>
          <p:nvPr/>
        </p:nvCxnSpPr>
        <p:spPr>
          <a:xfrm>
            <a:off x="7708269" y="16175234"/>
            <a:ext cx="4525086" cy="14118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Ellipse 28"/>
          <p:cNvSpPr/>
          <p:nvPr/>
        </p:nvSpPr>
        <p:spPr>
          <a:xfrm>
            <a:off x="529522" y="11034044"/>
            <a:ext cx="4028553" cy="3884991"/>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lvl="0" algn="ctr" rtl="1"/>
            <a:r>
              <a:rPr lang="ar-DZ" sz="3200" dirty="0" smtClean="0">
                <a:latin typeface="Traditional Arabic" pitchFamily="18" charset="-78"/>
                <a:cs typeface="Traditional Arabic" pitchFamily="18" charset="-78"/>
              </a:rPr>
              <a:t>الفرضية الثالثة</a:t>
            </a:r>
            <a:r>
              <a:rPr lang="ar-SA" sz="3200" dirty="0" smtClean="0">
                <a:latin typeface="Traditional Arabic" pitchFamily="18" charset="-78"/>
                <a:cs typeface="Traditional Arabic" pitchFamily="18" charset="-78"/>
              </a:rPr>
              <a:t> هناك مؤسسات تهتم بالإفصاح عن التكاليف البيئية وهناك مؤسسات لا تهتم بذلك</a:t>
            </a:r>
            <a:endParaRPr lang="fr-FR" sz="3200" dirty="0" smtClean="0">
              <a:latin typeface="Traditional Arabic" pitchFamily="18" charset="-78"/>
              <a:cs typeface="Traditional Arabic" pitchFamily="18" charset="-78"/>
            </a:endParaRPr>
          </a:p>
          <a:p>
            <a:pPr algn="r" rtl="1"/>
            <a:endParaRPr lang="fr-FR" sz="2800" dirty="0" smtClean="0">
              <a:latin typeface="Traditional Arabic" pitchFamily="18" charset="-78"/>
              <a:cs typeface="Traditional Arabic" pitchFamily="18" charset="-78"/>
            </a:endParaRPr>
          </a:p>
          <a:p>
            <a:pPr lvl="0" algn="r" rtl="1"/>
            <a:endParaRPr lang="fr-FR" sz="2800" dirty="0">
              <a:cs typeface="Traditional Arabic" pitchFamily="2" charset="-78"/>
            </a:endParaRPr>
          </a:p>
        </p:txBody>
      </p:sp>
      <p:sp>
        <p:nvSpPr>
          <p:cNvPr id="30" name="Ellipse 29"/>
          <p:cNvSpPr/>
          <p:nvPr/>
        </p:nvSpPr>
        <p:spPr>
          <a:xfrm>
            <a:off x="824137" y="17693026"/>
            <a:ext cx="4530436" cy="3528579"/>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rtl="1"/>
            <a:r>
              <a:rPr lang="ar-SA" sz="3600" dirty="0" smtClean="0">
                <a:latin typeface="Traditional Arabic" pitchFamily="18" charset="-78"/>
                <a:cs typeface="Traditional Arabic" pitchFamily="18" charset="-78"/>
              </a:rPr>
              <a:t>العمل على معرفة مدى الإفصاح عن  التكاليف البيئية في المؤسسة وأهميتها</a:t>
            </a:r>
            <a:endParaRPr lang="fr-FR" sz="3600" dirty="0" smtClean="0">
              <a:latin typeface="Traditional Arabic" pitchFamily="18" charset="-78"/>
              <a:cs typeface="Traditional Arabic" pitchFamily="18" charset="-78"/>
            </a:endParaRPr>
          </a:p>
          <a:p>
            <a:pPr lvl="0" algn="r" rtl="1"/>
            <a:endParaRPr lang="fr-FR" sz="3200" dirty="0" smtClean="0">
              <a:cs typeface="Traditional Arabic" pitchFamily="2" charset="-78"/>
            </a:endParaRPr>
          </a:p>
        </p:txBody>
      </p:sp>
      <p:sp>
        <p:nvSpPr>
          <p:cNvPr id="31" name="Ellipse 30"/>
          <p:cNvSpPr/>
          <p:nvPr/>
        </p:nvSpPr>
        <p:spPr>
          <a:xfrm>
            <a:off x="10337726" y="17587077"/>
            <a:ext cx="4530436" cy="3528579"/>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lgn="ctr" rtl="1"/>
            <a:r>
              <a:rPr lang="ar-DZ" sz="3600" dirty="0" smtClean="0">
                <a:latin typeface="Traditional Arabic" pitchFamily="18" charset="-78"/>
                <a:cs typeface="Traditional Arabic" pitchFamily="18" charset="-78"/>
              </a:rPr>
              <a:t>-</a:t>
            </a:r>
            <a:r>
              <a:rPr lang="ar-SA" sz="3600" dirty="0" smtClean="0">
                <a:latin typeface="Traditional Arabic" pitchFamily="18" charset="-78"/>
                <a:cs typeface="Traditional Arabic" pitchFamily="18" charset="-78"/>
              </a:rPr>
              <a:t>الإجابة على الإشكالية ورؤية مدى نجاعة</a:t>
            </a:r>
            <a:r>
              <a:rPr lang="fr-FR" sz="3600" dirty="0" smtClean="0">
                <a:latin typeface="Traditional Arabic" pitchFamily="18" charset="-78"/>
                <a:cs typeface="Traditional Arabic" pitchFamily="18" charset="-78"/>
              </a:rPr>
              <a:t> </a:t>
            </a:r>
            <a:r>
              <a:rPr lang="ar-SA" sz="3600" dirty="0" smtClean="0">
                <a:latin typeface="Traditional Arabic" pitchFamily="18" charset="-78"/>
                <a:cs typeface="Traditional Arabic" pitchFamily="18" charset="-78"/>
              </a:rPr>
              <a:t>الفرضيات</a:t>
            </a:r>
            <a:endParaRPr lang="fr-FR" sz="3600" dirty="0">
              <a:latin typeface="Traditional Arabic" pitchFamily="18" charset="-78"/>
              <a:cs typeface="Traditional Arabic" pitchFamily="18" charset="-78"/>
            </a:endParaRPr>
          </a:p>
        </p:txBody>
      </p:sp>
      <p:cxnSp>
        <p:nvCxnSpPr>
          <p:cNvPr id="35" name="Connecteur droit avec flèche 34"/>
          <p:cNvCxnSpPr>
            <a:endCxn id="40" idx="0"/>
          </p:cNvCxnSpPr>
          <p:nvPr/>
        </p:nvCxnSpPr>
        <p:spPr>
          <a:xfrm rot="16200000" flipH="1">
            <a:off x="6985871" y="16900807"/>
            <a:ext cx="1517792" cy="666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endCxn id="30" idx="0"/>
          </p:cNvCxnSpPr>
          <p:nvPr/>
        </p:nvCxnSpPr>
        <p:spPr>
          <a:xfrm rot="10800000" flipV="1">
            <a:off x="3089355" y="16175232"/>
            <a:ext cx="4584100" cy="151779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Ellipse 38"/>
          <p:cNvSpPr/>
          <p:nvPr/>
        </p:nvSpPr>
        <p:spPr>
          <a:xfrm>
            <a:off x="10634540" y="10764882"/>
            <a:ext cx="4182848" cy="3884991"/>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rtl="1"/>
            <a:r>
              <a:rPr lang="ar-DZ" sz="2800" dirty="0" smtClean="0">
                <a:cs typeface="Traditional Arabic" pitchFamily="2" charset="-78"/>
              </a:rPr>
              <a:t>- </a:t>
            </a:r>
            <a:r>
              <a:rPr lang="ar-DZ" sz="3200" dirty="0" smtClean="0">
                <a:latin typeface="Traditional Arabic" pitchFamily="18" charset="-78"/>
                <a:cs typeface="Traditional Arabic" pitchFamily="18" charset="-78"/>
              </a:rPr>
              <a:t>الفرضية الأولى</a:t>
            </a:r>
            <a:r>
              <a:rPr lang="ar-SA" sz="3200" dirty="0" smtClean="0">
                <a:latin typeface="Traditional Arabic" pitchFamily="18" charset="-78"/>
                <a:cs typeface="Traditional Arabic" pitchFamily="18" charset="-78"/>
              </a:rPr>
              <a:t> هي التكاليف ذات العلاقة برقابة وتحديد وتصحيح تلك الأخطاء التي تنجم عن تصرفات سلبيّة ومحتملة على حياة الإنسان والحيوان</a:t>
            </a:r>
            <a:endParaRPr lang="fr-FR" sz="2800" dirty="0" smtClean="0">
              <a:latin typeface="Traditional Arabic" pitchFamily="18" charset="-78"/>
              <a:cs typeface="Traditional Arabic" pitchFamily="18" charset="-78"/>
            </a:endParaRPr>
          </a:p>
          <a:p>
            <a:pPr lvl="0" algn="r" rtl="1"/>
            <a:endParaRPr lang="fr-FR" sz="3600" dirty="0" smtClean="0">
              <a:cs typeface="Traditional Arabic" pitchFamily="2" charset="-78"/>
            </a:endParaRPr>
          </a:p>
        </p:txBody>
      </p:sp>
      <p:sp>
        <p:nvSpPr>
          <p:cNvPr id="40" name="Ellipse 39"/>
          <p:cNvSpPr/>
          <p:nvPr/>
        </p:nvSpPr>
        <p:spPr>
          <a:xfrm>
            <a:off x="5512872" y="17693026"/>
            <a:ext cx="4530436" cy="3528579"/>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lgn="ctr" rtl="1"/>
            <a:r>
              <a:rPr lang="ar-DZ" sz="3600" dirty="0" smtClean="0">
                <a:latin typeface="Traditional Arabic" pitchFamily="18" charset="-78"/>
                <a:cs typeface="Traditional Arabic" pitchFamily="18" charset="-78"/>
              </a:rPr>
              <a:t>-</a:t>
            </a:r>
            <a:r>
              <a:rPr lang="ar-SA" sz="3600" dirty="0" smtClean="0">
                <a:latin typeface="Traditional Arabic" pitchFamily="18" charset="-78"/>
                <a:cs typeface="Traditional Arabic" pitchFamily="18" charset="-78"/>
              </a:rPr>
              <a:t>تطبيق الجانب الن</a:t>
            </a:r>
            <a:r>
              <a:rPr lang="ar-DZ" sz="3600" dirty="0" smtClean="0">
                <a:latin typeface="Traditional Arabic" pitchFamily="18" charset="-78"/>
                <a:cs typeface="Traditional Arabic" pitchFamily="18" charset="-78"/>
              </a:rPr>
              <a:t>ظ</a:t>
            </a:r>
            <a:r>
              <a:rPr lang="ar-SA" sz="3600" dirty="0" smtClean="0">
                <a:latin typeface="Traditional Arabic" pitchFamily="18" charset="-78"/>
                <a:cs typeface="Traditional Arabic" pitchFamily="18" charset="-78"/>
              </a:rPr>
              <a:t>ري في الميدان ومعرفة النتائج</a:t>
            </a:r>
            <a:endParaRPr lang="fr-FR" sz="3600" dirty="0">
              <a:latin typeface="Traditional Arabic" pitchFamily="18" charset="-78"/>
              <a:cs typeface="Traditional Arabic" pitchFamily="18" charset="-78"/>
            </a:endParaRPr>
          </a:p>
        </p:txBody>
      </p:sp>
      <p:cxnSp>
        <p:nvCxnSpPr>
          <p:cNvPr id="42" name="Connecteur droit avec flèche 41"/>
          <p:cNvCxnSpPr/>
          <p:nvPr/>
        </p:nvCxnSpPr>
        <p:spPr>
          <a:xfrm flipV="1">
            <a:off x="4090899" y="10526747"/>
            <a:ext cx="3945699" cy="1045146"/>
          </a:xfrm>
          <a:prstGeom prst="straightConnector1">
            <a:avLst/>
          </a:prstGeom>
          <a:ln>
            <a:tailEnd type="arrow"/>
          </a:ln>
        </p:spPr>
        <p:style>
          <a:lnRef idx="1">
            <a:schemeClr val="accent6"/>
          </a:lnRef>
          <a:fillRef idx="0">
            <a:schemeClr val="accent6"/>
          </a:fillRef>
          <a:effectRef idx="0">
            <a:schemeClr val="accent6"/>
          </a:effectRef>
          <a:fontRef idx="minor">
            <a:schemeClr val="tx1"/>
          </a:fontRef>
        </p:style>
      </p:cxnSp>
      <p:cxnSp>
        <p:nvCxnSpPr>
          <p:cNvPr id="44" name="Connecteur droit avec flèche 43"/>
          <p:cNvCxnSpPr/>
          <p:nvPr/>
        </p:nvCxnSpPr>
        <p:spPr>
          <a:xfrm rot="10800000">
            <a:off x="8036598" y="10526753"/>
            <a:ext cx="2873140" cy="1045141"/>
          </a:xfrm>
          <a:prstGeom prst="straightConnector1">
            <a:avLst/>
          </a:prstGeom>
          <a:ln>
            <a:tailEnd type="arrow"/>
          </a:ln>
        </p:spPr>
        <p:style>
          <a:lnRef idx="1">
            <a:schemeClr val="accent6"/>
          </a:lnRef>
          <a:fillRef idx="0">
            <a:schemeClr val="accent6"/>
          </a:fillRef>
          <a:effectRef idx="0">
            <a:schemeClr val="accent6"/>
          </a:effectRef>
          <a:fontRef idx="minor">
            <a:schemeClr val="tx1"/>
          </a:fontRef>
        </p:style>
      </p:cxnSp>
      <p:sp>
        <p:nvSpPr>
          <p:cNvPr id="47" name="Text Placeholder 345"/>
          <p:cNvSpPr txBox="1">
            <a:spLocks/>
          </p:cNvSpPr>
          <p:nvPr/>
        </p:nvSpPr>
        <p:spPr>
          <a:xfrm>
            <a:off x="529522" y="15450917"/>
            <a:ext cx="14300387" cy="6704712"/>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cxnSp>
        <p:nvCxnSpPr>
          <p:cNvPr id="55" name="Connecteur droit avec flèche 54"/>
          <p:cNvCxnSpPr/>
          <p:nvPr/>
        </p:nvCxnSpPr>
        <p:spPr>
          <a:xfrm>
            <a:off x="7673455" y="32286721"/>
            <a:ext cx="4534992" cy="3085846"/>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57" name="Connecteur droit avec flèche 56"/>
          <p:cNvCxnSpPr>
            <a:stCxn id="15" idx="2"/>
          </p:cNvCxnSpPr>
          <p:nvPr/>
        </p:nvCxnSpPr>
        <p:spPr>
          <a:xfrm rot="16200000" flipH="1">
            <a:off x="6161982" y="33823104"/>
            <a:ext cx="3085847" cy="13078"/>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59" name="Connecteur droit avec flèche 58"/>
          <p:cNvCxnSpPr>
            <a:stCxn id="15" idx="2"/>
          </p:cNvCxnSpPr>
          <p:nvPr/>
        </p:nvCxnSpPr>
        <p:spPr>
          <a:xfrm rot="5400000">
            <a:off x="3850938" y="31525138"/>
            <a:ext cx="3085847" cy="4609011"/>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36" name="ZoneTexte 35"/>
          <p:cNvSpPr txBox="1"/>
          <p:nvPr/>
        </p:nvSpPr>
        <p:spPr>
          <a:xfrm>
            <a:off x="1797269" y="38972359"/>
            <a:ext cx="12423228" cy="2308324"/>
          </a:xfrm>
          <a:prstGeom prst="rect">
            <a:avLst/>
          </a:prstGeom>
          <a:noFill/>
        </p:spPr>
        <p:txBody>
          <a:bodyPr wrap="square" rtlCol="0">
            <a:spAutoFit/>
          </a:bodyPr>
          <a:lstStyle/>
          <a:p>
            <a:pPr algn="r" rtl="1"/>
            <a:r>
              <a:rPr lang="fr-FR" sz="3600" dirty="0" smtClean="0">
                <a:latin typeface="Traditional Arabic" pitchFamily="18" charset="-78"/>
                <a:cs typeface="Traditional Arabic" pitchFamily="18" charset="-78"/>
              </a:rPr>
              <a:t>-</a:t>
            </a:r>
            <a:r>
              <a:rPr lang="ar-DZ" sz="3600" dirty="0" smtClean="0">
                <a:latin typeface="Traditional Arabic" pitchFamily="18" charset="-78"/>
                <a:cs typeface="Traditional Arabic" pitchFamily="18" charset="-78"/>
              </a:rPr>
              <a:t>عبد الرزاق قاسم </a:t>
            </a:r>
            <a:r>
              <a:rPr lang="ar-DZ" sz="3600" dirty="0" err="1" smtClean="0">
                <a:latin typeface="Traditional Arabic" pitchFamily="18" charset="-78"/>
                <a:cs typeface="Traditional Arabic" pitchFamily="18" charset="-78"/>
              </a:rPr>
              <a:t>الشحادة</a:t>
            </a:r>
            <a:r>
              <a:rPr lang="ar-DZ" sz="3600" dirty="0" smtClean="0">
                <a:latin typeface="Traditional Arabic" pitchFamily="18" charset="-78"/>
                <a:cs typeface="Traditional Arabic" pitchFamily="18" charset="-78"/>
              </a:rPr>
              <a:t>،</a:t>
            </a:r>
            <a:r>
              <a:rPr lang="ar-DZ" sz="3600" b="1" dirty="0" smtClean="0">
                <a:latin typeface="Traditional Arabic" pitchFamily="18" charset="-78"/>
                <a:cs typeface="Traditional Arabic" pitchFamily="18" charset="-78"/>
              </a:rPr>
              <a:t> </a:t>
            </a:r>
            <a:r>
              <a:rPr lang="ar-SA" sz="3600" b="1" dirty="0" smtClean="0">
                <a:latin typeface="Traditional Arabic" pitchFamily="18" charset="-78"/>
                <a:cs typeface="Traditional Arabic" pitchFamily="18" charset="-78"/>
              </a:rPr>
              <a:t>القياس المحاسبي لتكاليف الأداء البيئي للشركة السورية العامة للأسمدة وتأثيره في قدرتها التنافسية في مجال الجودة</a:t>
            </a:r>
            <a:r>
              <a:rPr lang="ar-DZ" sz="3600" dirty="0" smtClean="0">
                <a:latin typeface="Traditional Arabic" pitchFamily="18" charset="-78"/>
                <a:cs typeface="Traditional Arabic" pitchFamily="18" charset="-78"/>
              </a:rPr>
              <a:t> ،</a:t>
            </a:r>
            <a:r>
              <a:rPr lang="ar-DZ" sz="3600" b="1" dirty="0" smtClean="0">
                <a:latin typeface="Traditional Arabic" pitchFamily="18" charset="-78"/>
                <a:cs typeface="Traditional Arabic" pitchFamily="18" charset="-78"/>
              </a:rPr>
              <a:t> </a:t>
            </a:r>
            <a:r>
              <a:rPr lang="fr-FR" sz="3600" b="1" dirty="0" smtClean="0">
                <a:latin typeface="Traditional Arabic" pitchFamily="18" charset="-78"/>
                <a:cs typeface="Traditional Arabic" pitchFamily="18" charset="-78"/>
              </a:rPr>
              <a:t>2010</a:t>
            </a:r>
          </a:p>
          <a:p>
            <a:pPr algn="r" rtl="1"/>
            <a:r>
              <a:rPr lang="fr-FR" sz="3600" dirty="0" smtClean="0">
                <a:latin typeface="Traditional Arabic" pitchFamily="18" charset="-78"/>
                <a:cs typeface="Traditional Arabic" pitchFamily="18" charset="-78"/>
              </a:rPr>
              <a:t>- </a:t>
            </a:r>
            <a:r>
              <a:rPr lang="ar-SA" sz="3600" dirty="0" smtClean="0">
                <a:latin typeface="Traditional Arabic" pitchFamily="18" charset="-78"/>
                <a:cs typeface="Traditional Arabic" pitchFamily="18" charset="-78"/>
              </a:rPr>
              <a:t>عبير فيها خير،</a:t>
            </a:r>
            <a:r>
              <a:rPr lang="ar-SA" sz="3600" b="1" dirty="0" smtClean="0">
                <a:latin typeface="Traditional Arabic" pitchFamily="18" charset="-78"/>
                <a:cs typeface="Traditional Arabic" pitchFamily="18" charset="-78"/>
              </a:rPr>
              <a:t> مذكرة بعنوان إشكالية المحاسبة البيئية ودورها في تحسين الأداء البيئي، </a:t>
            </a:r>
            <a:endParaRPr lang="ar-DZ" sz="3600" dirty="0" smtClean="0">
              <a:latin typeface="Traditional Arabic" pitchFamily="18" charset="-78"/>
              <a:cs typeface="Traditional Arabic" pitchFamily="18" charset="-78"/>
            </a:endParaRPr>
          </a:p>
          <a:p>
            <a:pPr algn="r" rtl="1"/>
            <a:r>
              <a:rPr lang="en-US" sz="3600" dirty="0" smtClean="0">
                <a:hlinkClick r:id="rId3"/>
              </a:rPr>
              <a:t>f</a:t>
            </a:r>
            <a:r>
              <a:rPr lang="fr-FR" sz="3600" dirty="0" smtClean="0">
                <a:hlinkClick r:id="rId3"/>
              </a:rPr>
              <a:t>annahmad@gmail.com</a:t>
            </a:r>
            <a:r>
              <a:rPr lang="fr-FR" sz="3600" dirty="0" smtClean="0"/>
              <a:t>                               </a:t>
            </a:r>
            <a:endParaRPr lang="fr-FR" sz="1600" dirty="0"/>
          </a:p>
        </p:txBody>
      </p:sp>
      <p:sp>
        <p:nvSpPr>
          <p:cNvPr id="68" name="Ellipse 67"/>
          <p:cNvSpPr/>
          <p:nvPr/>
        </p:nvSpPr>
        <p:spPr>
          <a:xfrm>
            <a:off x="5763813" y="11034044"/>
            <a:ext cx="4028553" cy="3884991"/>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rtl="1"/>
            <a:r>
              <a:rPr lang="ar-DZ" sz="3200" dirty="0" smtClean="0">
                <a:latin typeface="Traditional Arabic" pitchFamily="18" charset="-78"/>
                <a:cs typeface="Traditional Arabic" pitchFamily="18" charset="-78"/>
              </a:rPr>
              <a:t>الفرضية الثانية</a:t>
            </a:r>
            <a:r>
              <a:rPr lang="ar-SA" sz="3200" dirty="0" smtClean="0">
                <a:latin typeface="Traditional Arabic" pitchFamily="18" charset="-78"/>
                <a:cs typeface="Traditional Arabic" pitchFamily="18" charset="-78"/>
              </a:rPr>
              <a:t> القياس يعني تحديد أو الحكم على مقدار التكاليف البيئية والإفصاح يكون من خلال إظهار المعلومات البيئية  </a:t>
            </a:r>
            <a:endParaRPr lang="fr-FR" sz="3200" dirty="0" smtClean="0">
              <a:latin typeface="Traditional Arabic" pitchFamily="18" charset="-78"/>
              <a:cs typeface="Traditional Arabic" pitchFamily="18" charset="-78"/>
            </a:endParaRPr>
          </a:p>
          <a:p>
            <a:pPr lvl="0" algn="r" rtl="1"/>
            <a:endParaRPr lang="fr-FR" sz="2800" dirty="0">
              <a:cs typeface="Traditional Arabic" pitchFamily="2" charset="-78"/>
            </a:endParaRPr>
          </a:p>
        </p:txBody>
      </p:sp>
      <p:cxnSp>
        <p:nvCxnSpPr>
          <p:cNvPr id="69" name="Connecteur droit avec flèche 68"/>
          <p:cNvCxnSpPr/>
          <p:nvPr/>
        </p:nvCxnSpPr>
        <p:spPr>
          <a:xfrm rot="5400000">
            <a:off x="7783350" y="10780001"/>
            <a:ext cx="506497"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37" name="Rectangle à coins arrondis 36"/>
          <p:cNvSpPr/>
          <p:nvPr/>
        </p:nvSpPr>
        <p:spPr>
          <a:xfrm>
            <a:off x="10909738" y="35372565"/>
            <a:ext cx="3882771" cy="242789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rtl="1"/>
            <a:r>
              <a:rPr lang="ar-DZ" sz="3600" dirty="0" smtClean="0">
                <a:latin typeface="Traditional Arabic" pitchFamily="18" charset="-78"/>
                <a:cs typeface="Traditional Arabic" pitchFamily="18" charset="-78"/>
              </a:rPr>
              <a:t>أن تكون التكاليف البيئية  في   متنوعة وعديدة في المؤسسة محل الدراسة </a:t>
            </a:r>
            <a:endParaRPr lang="fr-FR" sz="3600" dirty="0">
              <a:latin typeface="Traditional Arabic" pitchFamily="18" charset="-78"/>
              <a:cs typeface="Traditional Arabic" pitchFamily="18" charset="-78"/>
            </a:endParaRPr>
          </a:p>
        </p:txBody>
      </p:sp>
      <p:sp>
        <p:nvSpPr>
          <p:cNvPr id="41" name="Rectangle à coins arrondis 40"/>
          <p:cNvSpPr/>
          <p:nvPr/>
        </p:nvSpPr>
        <p:spPr>
          <a:xfrm>
            <a:off x="6039766" y="35372565"/>
            <a:ext cx="4003542" cy="242789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ar-DZ" sz="3600" dirty="0" smtClean="0">
                <a:latin typeface="Traditional Arabic" pitchFamily="18" charset="-78"/>
                <a:cs typeface="Traditional Arabic" pitchFamily="18" charset="-78"/>
              </a:rPr>
              <a:t>أن يكون هناك قياس وإفصاح عن التكاليف البيئية </a:t>
            </a:r>
            <a:endParaRPr lang="fr-FR" sz="3600" dirty="0">
              <a:latin typeface="Traditional Arabic" pitchFamily="18" charset="-78"/>
              <a:cs typeface="Traditional Arabic" pitchFamily="18" charset="-78"/>
            </a:endParaRPr>
          </a:p>
        </p:txBody>
      </p:sp>
      <p:sp>
        <p:nvSpPr>
          <p:cNvPr id="43" name="Rectangle à coins arrondis 42"/>
          <p:cNvSpPr/>
          <p:nvPr/>
        </p:nvSpPr>
        <p:spPr>
          <a:xfrm>
            <a:off x="1351031" y="35372565"/>
            <a:ext cx="4003542" cy="242789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ar-DZ" sz="3600" dirty="0" smtClean="0">
                <a:latin typeface="Traditional Arabic" pitchFamily="18" charset="-78"/>
                <a:cs typeface="Traditional Arabic" pitchFamily="18" charset="-78"/>
              </a:rPr>
              <a:t>مساهمة كبيرة للقياس والإفصاح عن التكاليف البيئية في المؤسسة محل الدراسة بالنسبة لقوائمها المالية</a:t>
            </a:r>
            <a:endParaRPr lang="fr-FR" sz="3600" dirty="0">
              <a:latin typeface="Traditional Arabic" pitchFamily="18" charset="-78"/>
              <a:cs typeface="Traditional Arabic" pitchFamily="18" charset="-78"/>
            </a:endParaRPr>
          </a:p>
        </p:txBody>
      </p:sp>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687</TotalTime>
  <Words>696</Words>
  <Application>Microsoft Office PowerPoint</Application>
  <PresentationFormat>مخصص</PresentationFormat>
  <Paragraphs>43</Paragraphs>
  <Slides>1</Slides>
  <Notes>1</Notes>
  <HiddenSlides>0</HiddenSlides>
  <MMClips>0</MMClips>
  <ScaleCrop>false</ScaleCrop>
  <HeadingPairs>
    <vt:vector size="6" baseType="variant">
      <vt:variant>
        <vt:lpstr>سمة</vt:lpstr>
      </vt:variant>
      <vt:variant>
        <vt:i4>2</vt:i4>
      </vt:variant>
      <vt:variant>
        <vt:lpstr>خوادم OLE مضمنة</vt:lpstr>
      </vt:variant>
      <vt:variant>
        <vt:i4>1</vt:i4>
      </vt:variant>
      <vt:variant>
        <vt:lpstr>عناوين الشرائح</vt:lpstr>
      </vt:variant>
      <vt:variant>
        <vt:i4>1</vt:i4>
      </vt:variant>
    </vt:vector>
  </HeadingPairs>
  <TitlesOfParts>
    <vt:vector size="4" baseType="lpstr">
      <vt:lpstr>PosterPresentations.com-100CMx140CM</vt:lpstr>
      <vt:lpstr>Classic - Wide Center</vt:lpstr>
      <vt:lpstr>Image</vt:lpstr>
      <vt:lpstr>الشريحة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mourad</cp:lastModifiedBy>
  <cp:revision>87</cp:revision>
  <dcterms:created xsi:type="dcterms:W3CDTF">2012-02-10T00:21:22Z</dcterms:created>
  <dcterms:modified xsi:type="dcterms:W3CDTF">2015-02-21T19:14:23Z</dcterms:modified>
</cp:coreProperties>
</file>