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30279975" cy="42808525"/>
  <p:notesSz cx="6858000" cy="9144000"/>
  <p:defaultTextStyle>
    <a:defPPr>
      <a:defRPr lang="fr-FR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BAE"/>
    <a:srgbClr val="8416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94" autoAdjust="0"/>
    <p:restoredTop sz="94299" autoAdjust="0"/>
  </p:normalViewPr>
  <p:slideViewPr>
    <p:cSldViewPr>
      <p:cViewPr>
        <p:scale>
          <a:sx n="35" d="100"/>
          <a:sy n="35" d="100"/>
        </p:scale>
        <p:origin x="156" y="6222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7B2F6-E8BB-4F63-AC40-06434673C564}" type="datetimeFigureOut">
              <a:rPr lang="fr-FR" smtClean="0"/>
              <a:t>21/02/2015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70014-22D1-47E6-B774-BCF9A67188D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270014-22D1-47E6-B774-BCF9A67188D0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1766332" y="8561705"/>
            <a:ext cx="26000405" cy="11415607"/>
          </a:xfrm>
          <a:ln>
            <a:noFill/>
          </a:ln>
        </p:spPr>
        <p:txBody>
          <a:bodyPr vert="horz" tIns="0" rIns="8352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2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1766332" y="20152940"/>
            <a:ext cx="26010499" cy="10939956"/>
          </a:xfrm>
        </p:spPr>
        <p:txBody>
          <a:bodyPr lIns="0" rIns="83529"/>
          <a:lstStyle>
            <a:lvl1pPr marL="0" marR="208822" indent="0" algn="r">
              <a:buNone/>
              <a:defRPr>
                <a:solidFill>
                  <a:schemeClr val="tx1"/>
                </a:solidFill>
              </a:defRPr>
            </a:lvl1pPr>
            <a:lvl2pPr marL="2088215" indent="0" algn="ctr">
              <a:buNone/>
            </a:lvl2pPr>
            <a:lvl3pPr marL="4176431" indent="0" algn="ctr">
              <a:buNone/>
            </a:lvl3pPr>
            <a:lvl4pPr marL="6264646" indent="0" algn="ctr">
              <a:buNone/>
            </a:lvl4pPr>
            <a:lvl5pPr marL="8352861" indent="0" algn="ctr">
              <a:buNone/>
            </a:lvl5pPr>
            <a:lvl6pPr marL="10441076" indent="0" algn="ctr">
              <a:buNone/>
            </a:lvl6pPr>
            <a:lvl7pPr marL="12529292" indent="0" algn="ctr">
              <a:buNone/>
            </a:lvl7pPr>
            <a:lvl8pPr marL="14617507" indent="0" algn="ctr">
              <a:buNone/>
            </a:lvl8pPr>
            <a:lvl9pPr marL="16705722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52982" y="5707813"/>
            <a:ext cx="6812994" cy="325325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3999" y="5707813"/>
            <a:ext cx="19934317" cy="325325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56238" y="8219237"/>
            <a:ext cx="25737979" cy="850462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2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56238" y="16882863"/>
            <a:ext cx="25737979" cy="9423818"/>
          </a:xfrm>
        </p:spPr>
        <p:txBody>
          <a:bodyPr lIns="208822" rIns="208822" anchor="t"/>
          <a:lstStyle>
            <a:lvl1pPr marL="0" indent="0">
              <a:buNone/>
              <a:defRPr sz="10000">
                <a:solidFill>
                  <a:schemeClr val="tx1"/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3999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92320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 tIns="208822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11580698"/>
            <a:ext cx="13378914" cy="4115761"/>
          </a:xfrm>
        </p:spPr>
        <p:txBody>
          <a:bodyPr lIns="208822" tIns="0" rIns="208822" bIns="0" anchor="ctr">
            <a:noAutofit/>
          </a:bodyPr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5381808" y="11608847"/>
            <a:ext cx="13384170" cy="4087615"/>
          </a:xfrm>
        </p:spPr>
        <p:txBody>
          <a:bodyPr lIns="208822" tIns="0" rIns="208822" bIns="0" anchor="ctr"/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1513999" y="15696459"/>
            <a:ext cx="13378914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08" y="15696459"/>
            <a:ext cx="13384170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504311" cy="7134754"/>
          </a:xfrm>
        </p:spPr>
        <p:txBody>
          <a:bodyPr vert="horz" tIns="208822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2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0998" y="3210652"/>
            <a:ext cx="9083993" cy="725366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11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2270998" y="10464306"/>
            <a:ext cx="9083993" cy="28539017"/>
          </a:xfrm>
        </p:spPr>
        <p:txBody>
          <a:bodyPr lIns="83529" rIns="83529"/>
          <a:lstStyle>
            <a:lvl1pPr marL="0" indent="0" algn="l">
              <a:buNone/>
              <a:defRPr sz="6400"/>
            </a:lvl1pPr>
            <a:lvl2pPr indent="0" algn="l">
              <a:buNone/>
              <a:defRPr sz="5500"/>
            </a:lvl2pPr>
            <a:lvl3pPr indent="0" algn="l">
              <a:buNone/>
              <a:defRPr sz="4600"/>
            </a:lvl3pPr>
            <a:lvl4pPr indent="0" algn="l">
              <a:buNone/>
              <a:defRPr sz="4100"/>
            </a:lvl4pPr>
            <a:lvl5pPr indent="0" algn="l">
              <a:buNone/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1838629" y="10464306"/>
            <a:ext cx="16927347" cy="28539017"/>
          </a:xfrm>
        </p:spPr>
        <p:txBody>
          <a:bodyPr tIns="0"/>
          <a:lstStyle>
            <a:lvl1pPr>
              <a:defRPr sz="12800"/>
            </a:lvl1pPr>
            <a:lvl2pPr>
              <a:defRPr sz="11900"/>
            </a:lvl2pPr>
            <a:lvl3pPr>
              <a:defRPr sz="11000"/>
            </a:lvl3pPr>
            <a:lvl4pPr>
              <a:defRPr sz="9100"/>
            </a:lvl4pPr>
            <a:lvl5pPr>
              <a:defRPr sz="8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10483259" y="6916760"/>
            <a:ext cx="17410986" cy="2568511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26505356" y="33456373"/>
            <a:ext cx="514760" cy="970327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8665" y="7346965"/>
            <a:ext cx="7327754" cy="9878925"/>
          </a:xfrm>
        </p:spPr>
        <p:txBody>
          <a:bodyPr vert="horz" lIns="208822" tIns="208822" rIns="208822" bIns="208822" anchor="b"/>
          <a:lstStyle>
            <a:lvl1pPr algn="l">
              <a:buNone/>
              <a:defRPr sz="91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8665" y="17657643"/>
            <a:ext cx="7317661" cy="13603598"/>
          </a:xfrm>
        </p:spPr>
        <p:txBody>
          <a:bodyPr lIns="292350" rIns="208822" bIns="208822" anchor="t"/>
          <a:lstStyle>
            <a:lvl1pPr marL="0" indent="0" algn="l">
              <a:spcBef>
                <a:spcPts val="1142"/>
              </a:spcBef>
              <a:buFontTx/>
              <a:buNone/>
              <a:defRPr sz="59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6747311" y="39677164"/>
            <a:ext cx="2018665" cy="2279158"/>
          </a:xfrm>
        </p:spPr>
        <p:txBody>
          <a:bodyPr/>
          <a:lstStyle/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11543058" y="7487541"/>
            <a:ext cx="15291387" cy="2454355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146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31542" y="36307971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14509155" y="38824957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31542" y="-44594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14509155" y="-44591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  <a:prstGeom prst="rect">
            <a:avLst/>
          </a:prstGeom>
        </p:spPr>
        <p:txBody>
          <a:bodyPr vert="horz" lIns="0" tIns="208822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1513999" y="12081517"/>
            <a:ext cx="27251978" cy="27397456"/>
          </a:xfrm>
          <a:prstGeom prst="rect">
            <a:avLst/>
          </a:prstGeom>
        </p:spPr>
        <p:txBody>
          <a:bodyPr vert="horz" lIns="417643" tIns="208822" rIns="417643" bIns="208822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99CDF0-ADFF-4CDA-B829-9A2DD1D968FA}" type="datetimeFigureOut">
              <a:rPr lang="fr-FR" smtClean="0"/>
              <a:pPr/>
              <a:t>21/02/2015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8831659" y="39677164"/>
            <a:ext cx="1110265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26242645" y="39677164"/>
            <a:ext cx="2523331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88A063-2C50-465E-B6F5-CCE7C5EAA77C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62974" y="1263457"/>
            <a:ext cx="30401002" cy="405254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228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252929" indent="-1252929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11900" kern="1200">
          <a:solidFill>
            <a:schemeClr val="tx1"/>
          </a:solidFill>
          <a:latin typeface="+mn-lt"/>
          <a:ea typeface="+mn-ea"/>
          <a:cs typeface="+mn-cs"/>
        </a:defRPr>
      </a:lvl1pPr>
      <a:lvl2pPr marL="2923501" indent="-112763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10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indent="-112763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5429360" indent="-96057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6682289" indent="-96057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7935218" indent="-96057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8770504" indent="-83528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7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0023433" indent="-835286" algn="l" rtl="0" eaLnBrk="1" latinLnBrk="0" hangingPunct="1">
        <a:spcBef>
          <a:spcPct val="20000"/>
        </a:spcBef>
        <a:buClr>
          <a:schemeClr val="tx2"/>
        </a:buClr>
        <a:buChar char="•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1276363" indent="-83528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6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0949" y="972994"/>
            <a:ext cx="28789514" cy="41148288"/>
          </a:xfrm>
          <a:prstGeom prst="rect">
            <a:avLst/>
          </a:prstGeom>
          <a:noFill/>
          <a:ln w="50800" cap="sq">
            <a:solidFill>
              <a:srgbClr val="8416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709643" y="1258746"/>
            <a:ext cx="2693212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b="1" dirty="0"/>
              <a:t>دراسة مدى التحكم في </a:t>
            </a:r>
            <a:r>
              <a:rPr lang="ar-SA" b="1" dirty="0" smtClean="0"/>
              <a:t>الإطار </a:t>
            </a:r>
            <a:r>
              <a:rPr lang="ar-SA" b="1" dirty="0" err="1"/>
              <a:t>المفاهيمي</a:t>
            </a:r>
            <a:r>
              <a:rPr lang="ar-SA" b="1" dirty="0"/>
              <a:t> للمحاسبة من قبل </a:t>
            </a:r>
            <a:r>
              <a:rPr lang="ar-SA" b="1" dirty="0" smtClean="0"/>
              <a:t>المهنيين</a:t>
            </a:r>
            <a:endParaRPr lang="fr-FR" b="1" dirty="0" smtClean="0"/>
          </a:p>
          <a:p>
            <a:pPr algn="ctr"/>
            <a:r>
              <a:rPr lang="ar-SA" b="1" dirty="0" smtClean="0"/>
              <a:t>(</a:t>
            </a:r>
            <a:r>
              <a:rPr lang="ar-SA" b="1" dirty="0"/>
              <a:t>دراسة حالة محاسبي ولاية </a:t>
            </a:r>
            <a:r>
              <a:rPr lang="ar-SA" b="1" dirty="0" err="1"/>
              <a:t>ورقلة</a:t>
            </a:r>
            <a:r>
              <a:rPr lang="ar-SA" b="1" dirty="0" smtClean="0"/>
              <a:t>)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352585" y="3973390"/>
            <a:ext cx="258605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5400" dirty="0" smtClean="0"/>
              <a:t>من إعداد الطالبة :</a:t>
            </a:r>
            <a:r>
              <a:rPr lang="ar-SA" sz="5400" dirty="0" err="1" smtClean="0"/>
              <a:t>قاق</a:t>
            </a:r>
            <a:r>
              <a:rPr lang="ar-SA" sz="5400" dirty="0" smtClean="0"/>
              <a:t> </a:t>
            </a:r>
            <a:r>
              <a:rPr lang="ar-SA" sz="5400" dirty="0" err="1" smtClean="0"/>
              <a:t>هجيرة</a:t>
            </a:r>
            <a:endParaRPr lang="fr-FR" sz="5400" dirty="0" smtClean="0"/>
          </a:p>
          <a:p>
            <a:pPr algn="ctr" rtl="1"/>
            <a:r>
              <a:rPr lang="ar-SA" sz="5400" dirty="0" smtClean="0"/>
              <a:t>تحت إشراف الأستاذ :مقدم خالد</a:t>
            </a:r>
            <a:endParaRPr lang="fr-FR" sz="54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1495329" y="7259538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6568747" y="7259538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6140119" y="23118774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16282995" y="29333880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2281147" y="5545026"/>
            <a:ext cx="255748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400" b="1" dirty="0" smtClean="0"/>
              <a:t>جامعة قاصدي </a:t>
            </a:r>
            <a:r>
              <a:rPr lang="ar-SA" sz="4400" b="1" dirty="0" err="1" smtClean="0"/>
              <a:t>مرباح</a:t>
            </a:r>
            <a:r>
              <a:rPr lang="ar-SA" sz="4400" b="1" dirty="0" smtClean="0"/>
              <a:t>- </a:t>
            </a:r>
            <a:r>
              <a:rPr lang="ar-SA" sz="4400" b="1" dirty="0" err="1" smtClean="0"/>
              <a:t>ورقلة</a:t>
            </a:r>
            <a:r>
              <a:rPr lang="ar-SA" sz="4400" b="1" dirty="0" smtClean="0"/>
              <a:t>                                                                 كلية العلوم الاقتصادية </a:t>
            </a:r>
            <a:r>
              <a:rPr lang="ar-SA" sz="4400" b="1" dirty="0" err="1" smtClean="0"/>
              <a:t>و</a:t>
            </a:r>
            <a:r>
              <a:rPr lang="ar-SA" sz="4400" b="1" dirty="0" smtClean="0"/>
              <a:t> العلوم التجارية وعلوم</a:t>
            </a:r>
            <a:r>
              <a:rPr lang="ar-DZ" sz="4400" b="1" dirty="0" smtClean="0"/>
              <a:t>  التسيير</a:t>
            </a:r>
            <a:endParaRPr lang="fr-FR" sz="4400" dirty="0"/>
          </a:p>
        </p:txBody>
      </p:sp>
      <p:sp>
        <p:nvSpPr>
          <p:cNvPr id="19" name="ZoneTexte 18"/>
          <p:cNvSpPr txBox="1"/>
          <p:nvPr/>
        </p:nvSpPr>
        <p:spPr>
          <a:xfrm>
            <a:off x="16925937" y="7402414"/>
            <a:ext cx="11572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 smtClean="0">
                <a:latin typeface="Simplified Arabic" pitchFamily="18" charset="-78"/>
                <a:cs typeface="Simplified Arabic" pitchFamily="18" charset="-78"/>
              </a:rPr>
              <a:t>ا</a:t>
            </a:r>
            <a:r>
              <a:rPr lang="ar-SA" sz="7200" b="1" dirty="0" smtClean="0">
                <a:latin typeface="Simplified Arabic" pitchFamily="18" charset="-78"/>
                <a:cs typeface="Simplified Arabic" pitchFamily="18" charset="-78"/>
              </a:rPr>
              <a:t>لمـــــــقدمــة</a:t>
            </a:r>
            <a:endParaRPr lang="fr-FR" sz="7200" b="1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6640185" y="23118774"/>
            <a:ext cx="1128720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 smtClean="0">
                <a:latin typeface="Simplified Arabic" pitchFamily="18" charset="-78"/>
                <a:cs typeface="Simplified Arabic" pitchFamily="18" charset="-78"/>
              </a:rPr>
              <a:t>ا</a:t>
            </a:r>
            <a:r>
              <a:rPr lang="ar-SA" sz="7200" b="1" dirty="0" smtClean="0">
                <a:latin typeface="Simplified Arabic" pitchFamily="18" charset="-78"/>
                <a:cs typeface="Simplified Arabic" pitchFamily="18" charset="-78"/>
              </a:rPr>
              <a:t>لــفرضيــــات</a:t>
            </a:r>
            <a:endParaRPr lang="fr-FR" sz="7200" b="1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16425871" y="24690410"/>
            <a:ext cx="1207302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buClr>
                <a:srgbClr val="841677"/>
              </a:buClr>
              <a:buFont typeface="Wingdings" pitchFamily="2" charset="2"/>
              <a:buChar char="v"/>
            </a:pP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لا يلقى 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الاهتمام اللازم من طرف المهنيين ؛</a:t>
            </a:r>
            <a:endParaRPr lang="fr-FR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lvl="0" algn="r" rtl="1">
              <a:buClr>
                <a:srgbClr val="841677"/>
              </a:buClr>
              <a:buFont typeface="Wingdings" pitchFamily="2" charset="2"/>
              <a:buChar char="v"/>
            </a:pP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عدم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وجود ندوات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برامج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متكاملة للمهنيين لتزويدهم بالمعارف الأساسية المرتبطة بالإطار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؛</a:t>
            </a:r>
            <a:endParaRPr lang="fr-FR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>
              <a:buClr>
                <a:srgbClr val="841677"/>
              </a:buClr>
              <a:buFont typeface="Wingdings" pitchFamily="2" charset="2"/>
              <a:buChar char="v"/>
            </a:pP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إن الاستيعاب الجيد لمحتويات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يؤدي إلى التحكم الجيد.</a:t>
            </a:r>
            <a:endParaRPr lang="fr-FR" sz="5000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16568747" y="29405318"/>
            <a:ext cx="117158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 smtClean="0"/>
              <a:t>ا</a:t>
            </a:r>
            <a:r>
              <a:rPr lang="ar-SA" sz="7200" b="1" dirty="0" smtClean="0">
                <a:latin typeface="Simplified Arabic" pitchFamily="18" charset="-78"/>
                <a:cs typeface="Simplified Arabic" pitchFamily="18" charset="-78"/>
              </a:rPr>
              <a:t>لأهـــــــــــداف</a:t>
            </a:r>
            <a:endParaRPr lang="fr-FR" sz="7200" b="1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16354433" y="30834079"/>
            <a:ext cx="1221589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 تهدف الدراسة بصفة عامة إلى دراسة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تحديد أهمية 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للنظام المحاسبي المالي بالنسبة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للمهنيين وكذلك مدى القدرة على التحكم فيه من خلال تسليط الضوء على ما هو موجود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فعليا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مقارنته بما هو مدروس نظريا ،و محاولة التعرف على العوامل التي تسمح بالتحكم ضمن البيئة الجزائرية. </a:t>
            </a:r>
            <a:endParaRPr lang="fr-FR" sz="5000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1781081" y="7330976"/>
            <a:ext cx="11787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r-FR" sz="7200" b="1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7000" b="1" dirty="0" smtClean="0">
                <a:latin typeface="Simplified Arabic" pitchFamily="18" charset="-78"/>
                <a:cs typeface="Simplified Arabic" pitchFamily="18" charset="-78"/>
              </a:rPr>
              <a:t>منهجية الدراسة </a:t>
            </a:r>
            <a:r>
              <a:rPr lang="ar-SA" sz="7000" b="1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7000" b="1" dirty="0" smtClean="0">
                <a:latin typeface="Simplified Arabic" pitchFamily="18" charset="-78"/>
                <a:cs typeface="Simplified Arabic" pitchFamily="18" charset="-78"/>
              </a:rPr>
              <a:t> الأدوات المستخدمة</a:t>
            </a:r>
            <a:endParaRPr lang="fr-FR" sz="7000" b="1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352453" y="8831174"/>
            <a:ext cx="122158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4400" dirty="0" smtClean="0"/>
              <a:t> 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لتحقيق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أهداف البحث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الإجابة عن التساؤلات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إثبات الفرضيات السابقة قمنا بتقسيم الدراسة إلى قسمين الأول نظري يقوم على المنهج الوصفي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التحليلي،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القسم الثاني لمعالجة الجوانب التحليلية لموضوع البحث ثم جمع البيانات الأولية من خلال المقابلة الشخصية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الاستبانة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كأداة رئيسية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لدراسة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صممت خصيصا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لهذا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الغرض .</a:t>
            </a:r>
            <a:endParaRPr lang="fr-FR" sz="5000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95329" y="13688958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72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النتـــــــــــــــــــائـــج </a:t>
            </a:r>
            <a:endParaRPr lang="fr-FR" sz="72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566767" y="15189157"/>
            <a:ext cx="12144460" cy="8617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4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يمكن التطرق إلى بعض النتائج المتوقعة:</a:t>
            </a:r>
          </a:p>
          <a:p>
            <a:pPr algn="r" rtl="1">
              <a:buClr>
                <a:srgbClr val="841677"/>
              </a:buClr>
              <a:buFont typeface="Wingdings" pitchFamily="2" charset="2"/>
              <a:buChar char="ü"/>
            </a:pP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على الرغم من وجود 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للنظام المحاسبي المالي، إلا انه لم يعد يواكب التطورات الاقتصادية الحديثة ،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لذلك يجب على الجهة المختصة أن تستمر بمتابعة المستجدات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تكييف هذا 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مع التغيرات الراهنة ؛</a:t>
            </a:r>
          </a:p>
          <a:p>
            <a:pPr algn="r" rtl="1">
              <a:buClr>
                <a:srgbClr val="841677"/>
              </a:buClr>
              <a:buFont typeface="Wingdings" pitchFamily="2" charset="2"/>
              <a:buChar char="ü"/>
            </a:pP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هناك ضعف في التأهيل النظري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العملي للمحاسب للقيام بالمهام التي تتطلبها المهنة فضلا عن عدم توفر الفرصة لمواكبة مستجدات المهنة من خلال الاشتراك بالدورات التدريبية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عدم توافر مراكز خبرة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تدريب في مجال المحاسبة على الرغم من الحاجة إليها.</a:t>
            </a:r>
            <a:endParaRPr lang="fr-FR" sz="5000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52387" y="38835134"/>
            <a:ext cx="28646638" cy="3286148"/>
          </a:xfrm>
          <a:prstGeom prst="rect">
            <a:avLst/>
          </a:prstGeom>
          <a:solidFill>
            <a:schemeClr val="bg2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6210237" y="38795320"/>
            <a:ext cx="17859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err="1" smtClean="0">
                <a:latin typeface="Kunstler Script" pitchFamily="66" charset="0"/>
              </a:rPr>
              <a:t>Hadjira</a:t>
            </a:r>
            <a:r>
              <a:rPr lang="fr-FR" sz="5400" b="1" dirty="0" smtClean="0">
                <a:latin typeface="Kunstler Script" pitchFamily="66" charset="0"/>
              </a:rPr>
              <a:t> Gag</a:t>
            </a:r>
          </a:p>
          <a:p>
            <a:pPr algn="ctr"/>
            <a:r>
              <a:rPr lang="fr-FR" sz="5400" dirty="0" smtClean="0"/>
              <a:t>E-mail </a:t>
            </a:r>
            <a:r>
              <a:rPr lang="ar-SA" sz="5400" dirty="0" smtClean="0"/>
              <a:t>:</a:t>
            </a:r>
            <a:r>
              <a:rPr lang="fr-FR" sz="5400" dirty="0" smtClean="0"/>
              <a:t> hadjira0501@gmail.com</a:t>
            </a:r>
            <a:endParaRPr lang="fr-FR" sz="5400" dirty="0"/>
          </a:p>
        </p:txBody>
      </p:sp>
      <p:pic>
        <p:nvPicPr>
          <p:cNvPr id="30" name="Image 29" descr="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9011" y="15546346"/>
            <a:ext cx="8143932" cy="4071966"/>
          </a:xfrm>
          <a:prstGeom prst="rect">
            <a:avLst/>
          </a:prstGeom>
        </p:spPr>
      </p:pic>
      <p:pic>
        <p:nvPicPr>
          <p:cNvPr id="31" name="Image 30" descr="image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12745" y="23047336"/>
            <a:ext cx="1785949" cy="1581146"/>
          </a:xfrm>
          <a:prstGeom prst="rect">
            <a:avLst/>
          </a:prstGeom>
        </p:spPr>
      </p:pic>
      <p:pic>
        <p:nvPicPr>
          <p:cNvPr id="32" name="Image 31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5079" y="40563943"/>
            <a:ext cx="9501254" cy="1485901"/>
          </a:xfrm>
          <a:prstGeom prst="rect">
            <a:avLst/>
          </a:prstGeom>
        </p:spPr>
      </p:pic>
      <p:pic>
        <p:nvPicPr>
          <p:cNvPr id="33" name="Image 32" descr="س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9869" y="29333880"/>
            <a:ext cx="2071702" cy="1500198"/>
          </a:xfrm>
          <a:prstGeom prst="rect">
            <a:avLst/>
          </a:prstGeom>
        </p:spPr>
      </p:pic>
      <p:sp>
        <p:nvSpPr>
          <p:cNvPr id="34" name="Rectangle à coins arrondis 33"/>
          <p:cNvSpPr/>
          <p:nvPr/>
        </p:nvSpPr>
        <p:spPr>
          <a:xfrm>
            <a:off x="1638205" y="29405318"/>
            <a:ext cx="12073022" cy="1500198"/>
          </a:xfrm>
          <a:prstGeom prst="roundRect">
            <a:avLst/>
          </a:prstGeom>
          <a:solidFill>
            <a:srgbClr val="7030A0">
              <a:alpha val="8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Abstract</a:t>
            </a:r>
            <a:endParaRPr lang="fr-FR" dirty="0"/>
          </a:p>
        </p:txBody>
      </p:sp>
      <p:sp>
        <p:nvSpPr>
          <p:cNvPr id="35" name="Rectangle 34"/>
          <p:cNvSpPr/>
          <p:nvPr/>
        </p:nvSpPr>
        <p:spPr>
          <a:xfrm>
            <a:off x="1638205" y="30905516"/>
            <a:ext cx="12001584" cy="7358114"/>
          </a:xfrm>
          <a:prstGeom prst="rect">
            <a:avLst/>
          </a:prstGeom>
          <a:solidFill>
            <a:srgbClr val="CB0BAE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8" name="Image 37" descr="حححح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6451" y="13617520"/>
            <a:ext cx="1928826" cy="1571636"/>
          </a:xfrm>
          <a:prstGeom prst="rect">
            <a:avLst/>
          </a:prstGeom>
        </p:spPr>
      </p:pic>
      <p:pic>
        <p:nvPicPr>
          <p:cNvPr id="39" name="Image 38" descr="index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70001" y="38835134"/>
            <a:ext cx="3429024" cy="3286148"/>
          </a:xfrm>
          <a:prstGeom prst="rect">
            <a:avLst/>
          </a:prstGeom>
        </p:spPr>
      </p:pic>
      <p:sp>
        <p:nvSpPr>
          <p:cNvPr id="41" name="ZoneTexte 40"/>
          <p:cNvSpPr txBox="1"/>
          <p:nvPr/>
        </p:nvSpPr>
        <p:spPr>
          <a:xfrm>
            <a:off x="16568747" y="8759736"/>
            <a:ext cx="12144460" cy="1240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 يعتبر الإطار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الخلفية النظرية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الفلسفية للمعايير المحاسبية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النظام المحاسبي المالي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،الذي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يوضح المبادئ المحاسبية ،أدوات تقييم القوائم المالية ،الأهداف الأساسية... ،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حيث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وردت العدید من الأمور الغامضة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الغير واضحة،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التي أدت إلى ظهور الحاجة لهذا لإطار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الذي يعتبر مرجعا لإعداد وإصدار المعاییر المحاسبیة ، ودلیلا استرشادیا للممارسين المهنیین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الذي يتطلب الفهم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الاستيعاب الجيد للاستخدام الأمثل له </a:t>
            </a:r>
            <a:r>
              <a:rPr lang="ar-SA" sz="5000" dirty="0" err="1" smtClean="0">
                <a:latin typeface="Simplified Arabic" pitchFamily="18" charset="-78"/>
                <a:cs typeface="Simplified Arabic" pitchFamily="18" charset="-78"/>
              </a:rPr>
              <a:t>و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بالتالي القدرة على التحكم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فيه.</a:t>
            </a:r>
          </a:p>
          <a:p>
            <a:pPr algn="r" rtl="1"/>
            <a:endParaRPr lang="ar-SA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ar-SA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ar-SA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ar-SA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ar-SA" sz="5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و هذا ما سنحاول التطرق إليه من خلال </a:t>
            </a:r>
            <a:r>
              <a:rPr lang="ar-SA" sz="5000" dirty="0" smtClean="0">
                <a:latin typeface="Simplified Arabic" pitchFamily="18" charset="-78"/>
                <a:cs typeface="Simplified Arabic" pitchFamily="18" charset="-78"/>
              </a:rPr>
              <a:t>الإجابة على الإشكالية التالية:</a:t>
            </a:r>
            <a:endParaRPr lang="fr-FR" sz="5000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5" name="Rectangle à coins arrondis 44"/>
          <p:cNvSpPr/>
          <p:nvPr/>
        </p:nvSpPr>
        <p:spPr>
          <a:xfrm>
            <a:off x="16282995" y="20975634"/>
            <a:ext cx="11930146" cy="1857388"/>
          </a:xfrm>
          <a:prstGeom prst="roundRect">
            <a:avLst/>
          </a:prstGeom>
          <a:solidFill>
            <a:srgbClr val="CB0BAE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/>
          <p:cNvSpPr txBox="1"/>
          <p:nvPr/>
        </p:nvSpPr>
        <p:spPr>
          <a:xfrm>
            <a:off x="16497309" y="20975634"/>
            <a:ext cx="1157295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5000" b="1" dirty="0" smtClean="0">
                <a:latin typeface="Simplified Arabic" pitchFamily="18" charset="-78"/>
                <a:cs typeface="Simplified Arabic" pitchFamily="18" charset="-78"/>
              </a:rPr>
              <a:t>ما مدى تحكم المهنيين في الإطار </a:t>
            </a:r>
            <a:r>
              <a:rPr lang="ar-SA" sz="5000" b="1" dirty="0" err="1" smtClean="0">
                <a:latin typeface="Simplified Arabic" pitchFamily="18" charset="-78"/>
                <a:cs typeface="Simplified Arabic" pitchFamily="18" charset="-78"/>
              </a:rPr>
              <a:t>المفاهيمي</a:t>
            </a:r>
            <a:r>
              <a:rPr lang="ar-SA" sz="5000" b="1" dirty="0" smtClean="0">
                <a:latin typeface="Simplified Arabic" pitchFamily="18" charset="-78"/>
                <a:cs typeface="Simplified Arabic" pitchFamily="18" charset="-78"/>
              </a:rPr>
              <a:t> للنظام </a:t>
            </a:r>
            <a:r>
              <a:rPr lang="ar-SA" sz="5000" b="1" dirty="0" smtClean="0">
                <a:latin typeface="Simplified Arabic" pitchFamily="18" charset="-78"/>
                <a:cs typeface="Simplified Arabic" pitchFamily="18" charset="-78"/>
              </a:rPr>
              <a:t>المحاسبي </a:t>
            </a:r>
            <a:r>
              <a:rPr lang="ar-SA" sz="5000" b="1" dirty="0" smtClean="0">
                <a:latin typeface="Simplified Arabic" pitchFamily="18" charset="-78"/>
                <a:cs typeface="Simplified Arabic" pitchFamily="18" charset="-78"/>
              </a:rPr>
              <a:t>المالي </a:t>
            </a:r>
            <a:r>
              <a:rPr lang="ar-SA" sz="5000" b="1" dirty="0" smtClean="0">
                <a:latin typeface="Simplified Arabic" pitchFamily="18" charset="-78"/>
                <a:cs typeface="Simplified Arabic" pitchFamily="18" charset="-78"/>
              </a:rPr>
              <a:t>؟</a:t>
            </a:r>
            <a:endParaRPr lang="fr-FR" sz="5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dirty="0"/>
          </a:p>
        </p:txBody>
      </p:sp>
      <p:pic>
        <p:nvPicPr>
          <p:cNvPr id="48" name="Image 47" descr="index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387" y="38835134"/>
            <a:ext cx="3429024" cy="3286148"/>
          </a:xfrm>
          <a:prstGeom prst="rect">
            <a:avLst/>
          </a:prstGeom>
        </p:spPr>
      </p:pic>
      <p:pic>
        <p:nvPicPr>
          <p:cNvPr id="49" name="Image 48" descr="imagesمةنت.jpg"/>
          <p:cNvPicPr>
            <a:picLocks noChangeAspect="1"/>
          </p:cNvPicPr>
          <p:nvPr/>
        </p:nvPicPr>
        <p:blipFill>
          <a:blip r:embed="rId9">
            <a:lum bright="-42000" contrast="-9000"/>
          </a:blip>
          <a:stretch>
            <a:fillRect/>
          </a:stretch>
        </p:blipFill>
        <p:spPr>
          <a:xfrm>
            <a:off x="10567955" y="23690278"/>
            <a:ext cx="1785950" cy="1428760"/>
          </a:xfrm>
          <a:prstGeom prst="rect">
            <a:avLst/>
          </a:prstGeom>
        </p:spPr>
      </p:pic>
      <p:pic>
        <p:nvPicPr>
          <p:cNvPr id="51" name="Image 50" descr="من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39657" y="7259538"/>
            <a:ext cx="1071570" cy="1428760"/>
          </a:xfrm>
          <a:prstGeom prst="rect">
            <a:avLst/>
          </a:prstGeom>
        </p:spPr>
      </p:pic>
      <p:sp>
        <p:nvSpPr>
          <p:cNvPr id="53" name="ZoneTexte 52"/>
          <p:cNvSpPr txBox="1"/>
          <p:nvPr/>
        </p:nvSpPr>
        <p:spPr>
          <a:xfrm>
            <a:off x="1995395" y="30932900"/>
            <a:ext cx="11501518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conceptual framework of the philosophical and theoretical background of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accounting</a:t>
            </a:r>
            <a:r>
              <a:rPr lang="ar-SA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standards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and financial accounting system</a:t>
            </a:r>
            <a:r>
              <a:rPr lang="ar-SA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Where clarify the accounting principles, financial statements evaluate the tools, the basic objectives ...Despite this and received a lot of things mysterious and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non-clear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And that led to the emergence of the need for this conceptual framework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which is a reference for the preparation and issuance of accounting standards, a pilot and a guide for practitioners professionals And that requires understanding and comprehension of the optimal use and therefore the ability to control it</a:t>
            </a:r>
            <a:r>
              <a:rPr lang="ar-SA" sz="3800" dirty="0" smtClean="0">
                <a:latin typeface="Arial" pitchFamily="34" charset="0"/>
                <a:cs typeface="Arial" pitchFamily="34" charset="0"/>
              </a:rPr>
              <a:t>. </a:t>
            </a:r>
            <a:endParaRPr lang="fr-FR" sz="3800" dirty="0" smtClean="0"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54" name="Rectangle 53"/>
          <p:cNvSpPr/>
          <p:nvPr/>
        </p:nvSpPr>
        <p:spPr>
          <a:xfrm>
            <a:off x="1495329" y="23690278"/>
            <a:ext cx="12287336" cy="1500198"/>
          </a:xfrm>
          <a:prstGeom prst="rect">
            <a:avLst/>
          </a:prstGeom>
          <a:gradFill>
            <a:gsLst>
              <a:gs pos="2000">
                <a:schemeClr val="accent4">
                  <a:alpha val="5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ZoneTexte 54"/>
          <p:cNvSpPr txBox="1"/>
          <p:nvPr/>
        </p:nvSpPr>
        <p:spPr>
          <a:xfrm>
            <a:off x="1638205" y="23761716"/>
            <a:ext cx="11858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7200" b="1" dirty="0" smtClean="0">
                <a:latin typeface="Simplified Arabic" pitchFamily="18" charset="-78"/>
                <a:cs typeface="Simplified Arabic" pitchFamily="18" charset="-78"/>
              </a:rPr>
              <a:t>المــــــــــــــراجــــع</a:t>
            </a:r>
            <a:endParaRPr lang="fr-FR" sz="7200" b="1" dirty="0" smtClean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1495329" y="24626028"/>
            <a:ext cx="12215898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841677"/>
              </a:buClr>
            </a:pPr>
            <a:endParaRPr lang="fr-FR" sz="4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>
              <a:buClr>
                <a:srgbClr val="841677"/>
              </a:buClr>
              <a:buFont typeface="Wingdings" pitchFamily="2" charset="2"/>
              <a:buChar char="§"/>
            </a:pPr>
            <a:endParaRPr lang="fr-FR" sz="4000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>
              <a:buClr>
                <a:srgbClr val="841677"/>
              </a:buClr>
              <a:buFont typeface="Wingdings" pitchFamily="2" charset="2"/>
              <a:buChar char="§"/>
            </a:pPr>
            <a:r>
              <a:rPr lang="ar-SA" sz="4000" dirty="0" smtClean="0">
                <a:latin typeface="Simplified Arabic" pitchFamily="18" charset="-78"/>
                <a:cs typeface="Simplified Arabic" pitchFamily="18" charset="-78"/>
              </a:rPr>
              <a:t>رضوان حلوة حنان، مدخل النظرية المحاسبية، جامعة حلب، دار وائل للنشر2004.</a:t>
            </a:r>
          </a:p>
          <a:p>
            <a:pPr>
              <a:buClr>
                <a:srgbClr val="841677"/>
              </a:buClr>
              <a:buFont typeface="Wingdings" pitchFamily="2" charset="2"/>
              <a:buChar char="§"/>
            </a:pPr>
            <a:r>
              <a:rPr lang="ar-SA" dirty="0" smtClean="0"/>
              <a:t> </a:t>
            </a:r>
            <a:r>
              <a:rPr lang="fr-FR" sz="4000" dirty="0" smtClean="0">
                <a:latin typeface="Simplified Arabic" pitchFamily="18" charset="-78"/>
                <a:cs typeface="Simplified Arabic" pitchFamily="18" charset="-78"/>
              </a:rPr>
              <a:t>Odile </a:t>
            </a:r>
            <a:r>
              <a:rPr lang="fr-FR" sz="4000" dirty="0" err="1" smtClean="0">
                <a:latin typeface="Simplified Arabic" pitchFamily="18" charset="-78"/>
                <a:cs typeface="Simplified Arabic" pitchFamily="18" charset="-78"/>
              </a:rPr>
              <a:t>Barbe,Laurent</a:t>
            </a:r>
            <a:r>
              <a:rPr lang="fr-FR" sz="40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fr-FR" sz="4000" dirty="0" err="1" smtClean="0">
                <a:latin typeface="Simplified Arabic" pitchFamily="18" charset="-78"/>
                <a:cs typeface="Simplified Arabic" pitchFamily="18" charset="-78"/>
              </a:rPr>
              <a:t>Didelot,maitriser</a:t>
            </a:r>
            <a:r>
              <a:rPr lang="fr-FR" sz="4000" dirty="0" smtClean="0">
                <a:latin typeface="Simplified Arabic" pitchFamily="18" charset="-78"/>
                <a:cs typeface="Simplified Arabic" pitchFamily="18" charset="-78"/>
              </a:rPr>
              <a:t> les </a:t>
            </a:r>
            <a:r>
              <a:rPr lang="fr-FR" sz="4000" dirty="0" err="1" smtClean="0">
                <a:latin typeface="Simplified Arabic" pitchFamily="18" charset="-78"/>
                <a:cs typeface="Simplified Arabic" pitchFamily="18" charset="-78"/>
              </a:rPr>
              <a:t>IFRS,groupe</a:t>
            </a:r>
            <a:r>
              <a:rPr lang="fr-FR" sz="4000" dirty="0" smtClean="0">
                <a:latin typeface="Simplified Arabic" pitchFamily="18" charset="-78"/>
                <a:cs typeface="Simplified Arabic" pitchFamily="18" charset="-78"/>
              </a:rPr>
              <a:t> revue fiduciaire-2010. </a:t>
            </a:r>
            <a:endParaRPr lang="ar-SA" sz="4000" dirty="0" smtClean="0">
              <a:latin typeface="Simplified Arabic" pitchFamily="18" charset="-78"/>
              <a:cs typeface="Simplified Arabic" pitchFamily="18" charset="-78"/>
            </a:endParaRPr>
          </a:p>
          <a:p>
            <a:r>
              <a:rPr lang="ar-SA" sz="4000" dirty="0" smtClean="0">
                <a:latin typeface="Simplified Arabic" pitchFamily="18" charset="-78"/>
                <a:cs typeface="Simplified Arabic" pitchFamily="18" charset="-78"/>
              </a:rPr>
              <a:t> </a:t>
            </a:r>
            <a:endParaRPr lang="fr-FR" sz="4000" dirty="0" smtClean="0">
              <a:latin typeface="Simplified Arabic" pitchFamily="18" charset="-78"/>
              <a:cs typeface="Simplified Arabic" pitchFamily="18" charset="-78"/>
            </a:endParaRPr>
          </a:p>
          <a:p>
            <a:pPr lvl="0"/>
            <a:r>
              <a:rPr lang="fr-FR" dirty="0" smtClean="0"/>
              <a:t>                                               </a:t>
            </a:r>
            <a:endParaRPr lang="fr-FR" dirty="0" smtClean="0"/>
          </a:p>
          <a:p>
            <a:pPr algn="r"/>
            <a:endParaRPr lang="fr-FR" dirty="0"/>
          </a:p>
        </p:txBody>
      </p:sp>
      <p:sp>
        <p:nvSpPr>
          <p:cNvPr id="57" name="Flèche droite rayée 56"/>
          <p:cNvSpPr/>
          <p:nvPr/>
        </p:nvSpPr>
        <p:spPr>
          <a:xfrm>
            <a:off x="13925541" y="36620556"/>
            <a:ext cx="1428760" cy="928694"/>
          </a:xfrm>
          <a:prstGeom prst="strip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à coins arrondis 57"/>
          <p:cNvSpPr/>
          <p:nvPr/>
        </p:nvSpPr>
        <p:spPr>
          <a:xfrm>
            <a:off x="16211557" y="35548986"/>
            <a:ext cx="12501650" cy="2214578"/>
          </a:xfrm>
          <a:prstGeom prst="roundRect">
            <a:avLst/>
          </a:prstGeom>
          <a:solidFill>
            <a:srgbClr val="CB0BAE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/>
          <p:cNvSpPr txBox="1"/>
          <p:nvPr/>
        </p:nvSpPr>
        <p:spPr>
          <a:xfrm>
            <a:off x="16497309" y="35763300"/>
            <a:ext cx="117872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Key </a:t>
            </a:r>
            <a:r>
              <a:rPr lang="fr-FR" sz="3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wards</a:t>
            </a:r>
            <a:r>
              <a:rPr lang="fr-F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fr-F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The conceptual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framework, Financial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accounting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system, Accounting principles, 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Quality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characteristics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, 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Accounting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practices.</a:t>
            </a:r>
            <a:endParaRPr lang="fr-F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953</TotalTime>
  <Words>528</Words>
  <Application>Microsoft Office PowerPoint</Application>
  <PresentationFormat>Personnalisé</PresentationFormat>
  <Paragraphs>39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Débit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dell</dc:creator>
  <cp:lastModifiedBy>dell</cp:lastModifiedBy>
  <cp:revision>98</cp:revision>
  <dcterms:created xsi:type="dcterms:W3CDTF">2015-02-20T18:39:34Z</dcterms:created>
  <dcterms:modified xsi:type="dcterms:W3CDTF">2015-02-21T14:47:55Z</dcterms:modified>
</cp:coreProperties>
</file>