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Lst>
  <p:sldSz cx="42802175" cy="30276800"/>
  <p:notesSz cx="9144000" cy="6858000"/>
  <p:defaultTextStyle>
    <a:defPPr>
      <a:defRPr lang="fr-FR"/>
    </a:defPPr>
    <a:lvl1pPr marL="0" algn="l" defTabSz="4175882" rtl="0" eaLnBrk="1" latinLnBrk="0" hangingPunct="1">
      <a:defRPr sz="8200" kern="1200">
        <a:solidFill>
          <a:schemeClr val="tx1"/>
        </a:solidFill>
        <a:latin typeface="+mn-lt"/>
        <a:ea typeface="+mn-ea"/>
        <a:cs typeface="+mn-cs"/>
      </a:defRPr>
    </a:lvl1pPr>
    <a:lvl2pPr marL="2087941" algn="l" defTabSz="4175882" rtl="0" eaLnBrk="1" latinLnBrk="0" hangingPunct="1">
      <a:defRPr sz="8200" kern="1200">
        <a:solidFill>
          <a:schemeClr val="tx1"/>
        </a:solidFill>
        <a:latin typeface="+mn-lt"/>
        <a:ea typeface="+mn-ea"/>
        <a:cs typeface="+mn-cs"/>
      </a:defRPr>
    </a:lvl2pPr>
    <a:lvl3pPr marL="4175882" algn="l" defTabSz="4175882" rtl="0" eaLnBrk="1" latinLnBrk="0" hangingPunct="1">
      <a:defRPr sz="8200" kern="1200">
        <a:solidFill>
          <a:schemeClr val="tx1"/>
        </a:solidFill>
        <a:latin typeface="+mn-lt"/>
        <a:ea typeface="+mn-ea"/>
        <a:cs typeface="+mn-cs"/>
      </a:defRPr>
    </a:lvl3pPr>
    <a:lvl4pPr marL="6263823" algn="l" defTabSz="4175882" rtl="0" eaLnBrk="1" latinLnBrk="0" hangingPunct="1">
      <a:defRPr sz="8200" kern="1200">
        <a:solidFill>
          <a:schemeClr val="tx1"/>
        </a:solidFill>
        <a:latin typeface="+mn-lt"/>
        <a:ea typeface="+mn-ea"/>
        <a:cs typeface="+mn-cs"/>
      </a:defRPr>
    </a:lvl4pPr>
    <a:lvl5pPr marL="8351764" algn="l" defTabSz="4175882" rtl="0" eaLnBrk="1" latinLnBrk="0" hangingPunct="1">
      <a:defRPr sz="8200" kern="1200">
        <a:solidFill>
          <a:schemeClr val="tx1"/>
        </a:solidFill>
        <a:latin typeface="+mn-lt"/>
        <a:ea typeface="+mn-ea"/>
        <a:cs typeface="+mn-cs"/>
      </a:defRPr>
    </a:lvl5pPr>
    <a:lvl6pPr marL="10439705" algn="l" defTabSz="4175882" rtl="0" eaLnBrk="1" latinLnBrk="0" hangingPunct="1">
      <a:defRPr sz="8200" kern="1200">
        <a:solidFill>
          <a:schemeClr val="tx1"/>
        </a:solidFill>
        <a:latin typeface="+mn-lt"/>
        <a:ea typeface="+mn-ea"/>
        <a:cs typeface="+mn-cs"/>
      </a:defRPr>
    </a:lvl6pPr>
    <a:lvl7pPr marL="12527646" algn="l" defTabSz="4175882" rtl="0" eaLnBrk="1" latinLnBrk="0" hangingPunct="1">
      <a:defRPr sz="8200" kern="1200">
        <a:solidFill>
          <a:schemeClr val="tx1"/>
        </a:solidFill>
        <a:latin typeface="+mn-lt"/>
        <a:ea typeface="+mn-ea"/>
        <a:cs typeface="+mn-cs"/>
      </a:defRPr>
    </a:lvl7pPr>
    <a:lvl8pPr marL="14615587" algn="l" defTabSz="4175882" rtl="0" eaLnBrk="1" latinLnBrk="0" hangingPunct="1">
      <a:defRPr sz="8200" kern="1200">
        <a:solidFill>
          <a:schemeClr val="tx1"/>
        </a:solidFill>
        <a:latin typeface="+mn-lt"/>
        <a:ea typeface="+mn-ea"/>
        <a:cs typeface="+mn-cs"/>
      </a:defRPr>
    </a:lvl8pPr>
    <a:lvl9pPr marL="16703528" algn="l" defTabSz="4175882" rtl="0" eaLnBrk="1" latinLnBrk="0" hangingPunct="1">
      <a:defRPr sz="8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20" d="100"/>
          <a:sy n="20" d="100"/>
        </p:scale>
        <p:origin x="-732" y="-90"/>
      </p:cViewPr>
      <p:guideLst>
        <p:guide orient="horz" pos="9536"/>
        <p:guide pos="13481"/>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2407622" y="23618829"/>
            <a:ext cx="40394553" cy="10512"/>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7588" tIns="208794" rIns="417588" bIns="208794" anchor="t" compatLnSpc="1"/>
          <a:lstStyle/>
          <a:p>
            <a:endParaRPr kumimoji="0" lang="en-US"/>
          </a:p>
        </p:txBody>
      </p:sp>
      <p:sp>
        <p:nvSpPr>
          <p:cNvPr id="29" name="Titre 28"/>
          <p:cNvSpPr>
            <a:spLocks noGrp="1"/>
          </p:cNvSpPr>
          <p:nvPr>
            <p:ph type="ctrTitle"/>
          </p:nvPr>
        </p:nvSpPr>
        <p:spPr>
          <a:xfrm>
            <a:off x="1783424" y="21426913"/>
            <a:ext cx="39592012" cy="5396559"/>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1783424" y="17156853"/>
            <a:ext cx="39592012" cy="4036907"/>
          </a:xfrm>
        </p:spPr>
        <p:txBody>
          <a:bodyPr anchor="b"/>
          <a:lstStyle>
            <a:lvl1pPr marL="0" indent="0" algn="l">
              <a:buNone/>
              <a:defRPr sz="11000">
                <a:solidFill>
                  <a:schemeClr val="tx2">
                    <a:shade val="75000"/>
                  </a:schemeClr>
                </a:solidFill>
              </a:defRPr>
            </a:lvl1pPr>
            <a:lvl2pPr marL="2087941" indent="0" algn="ctr">
              <a:buNone/>
            </a:lvl2pPr>
            <a:lvl3pPr marL="4175882" indent="0" algn="ctr">
              <a:buNone/>
            </a:lvl3pPr>
            <a:lvl4pPr marL="6263823" indent="0" algn="ctr">
              <a:buNone/>
            </a:lvl4pPr>
            <a:lvl5pPr marL="8351764" indent="0" algn="ctr">
              <a:buNone/>
            </a:lvl5pPr>
            <a:lvl6pPr marL="10439705" indent="0" algn="ctr">
              <a:buNone/>
            </a:lvl6pPr>
            <a:lvl7pPr marL="12527646" indent="0" algn="ctr">
              <a:buNone/>
            </a:lvl7pPr>
            <a:lvl8pPr marL="14615587" indent="0" algn="ctr">
              <a:buNone/>
            </a:lvl8pPr>
            <a:lvl9pPr marL="16703528"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fld id="{57FC39C1-FBD5-4A0B-81A3-14F0EED9E6EF}" type="datetimeFigureOut">
              <a:rPr lang="fr-FR" smtClean="0"/>
              <a:pPr/>
              <a:t>06/03/2015</a:t>
            </a:fld>
            <a:endParaRPr lang="fr-FR"/>
          </a:p>
        </p:txBody>
      </p:sp>
      <p:sp>
        <p:nvSpPr>
          <p:cNvPr id="2" name="Espace réservé du pied de page 1"/>
          <p:cNvSpPr>
            <a:spLocks noGrp="1"/>
          </p:cNvSpPr>
          <p:nvPr>
            <p:ph type="ftr" sz="quarter" idx="11"/>
          </p:nvPr>
        </p:nvSpPr>
        <p:spPr/>
        <p:txBody>
          <a:bodyPr/>
          <a:lstStyle/>
          <a:p>
            <a:endParaRPr lang="fr-FR"/>
          </a:p>
        </p:txBody>
      </p:sp>
      <p:sp>
        <p:nvSpPr>
          <p:cNvPr id="15" name="Espace réservé du numéro de diapositive 14"/>
          <p:cNvSpPr>
            <a:spLocks noGrp="1"/>
          </p:cNvSpPr>
          <p:nvPr>
            <p:ph type="sldNum" sz="quarter" idx="12"/>
          </p:nvPr>
        </p:nvSpPr>
        <p:spPr>
          <a:xfrm>
            <a:off x="38521957" y="28581299"/>
            <a:ext cx="3552581" cy="1089965"/>
          </a:xfrm>
        </p:spPr>
        <p:txBody>
          <a:bodyPr/>
          <a:lstStyle/>
          <a:p>
            <a:fld id="{E676FB96-A08C-4DCB-BDBB-4600D838A6E4}"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57FC39C1-FBD5-4A0B-81A3-14F0EED9E6EF}" type="datetimeFigureOut">
              <a:rPr lang="fr-FR" smtClean="0"/>
              <a:pPr/>
              <a:t>06/03/2015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676FB96-A08C-4DCB-BDBB-4600D838A6E4}"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32101631" y="2424954"/>
            <a:ext cx="8560435" cy="25833399"/>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2140109" y="2424954"/>
            <a:ext cx="29248153" cy="25833399"/>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57FC39C1-FBD5-4A0B-81A3-14F0EED9E6EF}" type="datetimeFigureOut">
              <a:rPr lang="fr-FR" smtClean="0"/>
              <a:pPr/>
              <a:t>06/03/2015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676FB96-A08C-4DCB-BDBB-4600D838A6E4}"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fld id="{57FC39C1-FBD5-4A0B-81A3-14F0EED9E6EF}" type="datetimeFigureOut">
              <a:rPr lang="fr-FR" smtClean="0"/>
              <a:pPr/>
              <a:t>06/03/2015</a:t>
            </a:fld>
            <a:endParaRPr lang="fr-FR"/>
          </a:p>
        </p:txBody>
      </p:sp>
      <p:sp>
        <p:nvSpPr>
          <p:cNvPr id="19" name="Espace réservé du pied de page 18"/>
          <p:cNvSpPr>
            <a:spLocks noGrp="1"/>
          </p:cNvSpPr>
          <p:nvPr>
            <p:ph type="ftr" sz="quarter" idx="11"/>
          </p:nvPr>
        </p:nvSpPr>
        <p:spPr>
          <a:xfrm>
            <a:off x="16764185" y="336411"/>
            <a:ext cx="13554022" cy="1275550"/>
          </a:xfrm>
        </p:spPr>
        <p:txBody>
          <a:bodyPr/>
          <a:lstStyle/>
          <a:p>
            <a:endParaRPr lang="fr-FR"/>
          </a:p>
        </p:txBody>
      </p:sp>
      <p:sp>
        <p:nvSpPr>
          <p:cNvPr id="16" name="Espace réservé du numéro de diapositive 15"/>
          <p:cNvSpPr>
            <a:spLocks noGrp="1"/>
          </p:cNvSpPr>
          <p:nvPr>
            <p:ph type="sldNum" sz="quarter" idx="12"/>
          </p:nvPr>
        </p:nvSpPr>
        <p:spPr>
          <a:xfrm>
            <a:off x="38521957" y="28581299"/>
            <a:ext cx="3552581" cy="1089965"/>
          </a:xfrm>
        </p:spPr>
        <p:txBody>
          <a:bodyPr/>
          <a:lstStyle/>
          <a:p>
            <a:fld id="{E676FB96-A08C-4DCB-BDBB-4600D838A6E4}"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2407622" y="15208606"/>
            <a:ext cx="40394553" cy="10512"/>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7588" tIns="208794" rIns="417588" bIns="208794" anchor="t" compatLnSpc="1"/>
          <a:lstStyle/>
          <a:p>
            <a:endParaRPr kumimoji="0" lang="en-US"/>
          </a:p>
        </p:txBody>
      </p:sp>
      <p:sp>
        <p:nvSpPr>
          <p:cNvPr id="6" name="Espace réservé du texte 5"/>
          <p:cNvSpPr>
            <a:spLocks noGrp="1"/>
          </p:cNvSpPr>
          <p:nvPr>
            <p:ph type="body" idx="1"/>
          </p:nvPr>
        </p:nvSpPr>
        <p:spPr>
          <a:xfrm>
            <a:off x="1783424" y="7400996"/>
            <a:ext cx="39592012" cy="5382542"/>
          </a:xfrm>
        </p:spPr>
        <p:txBody>
          <a:bodyPr anchor="b"/>
          <a:lstStyle>
            <a:lvl1pPr marL="0" indent="0" algn="r">
              <a:buNone/>
              <a:defRPr sz="9100">
                <a:solidFill>
                  <a:schemeClr val="tx2">
                    <a:shade val="75000"/>
                  </a:schemeClr>
                </a:solidFill>
              </a:defRPr>
            </a:lvl1pPr>
            <a:lvl2pPr>
              <a:buNone/>
              <a:defRPr sz="8200">
                <a:solidFill>
                  <a:schemeClr val="tx1">
                    <a:tint val="75000"/>
                  </a:schemeClr>
                </a:solidFill>
              </a:defRPr>
            </a:lvl2pPr>
            <a:lvl3pPr>
              <a:buNone/>
              <a:defRPr sz="7300">
                <a:solidFill>
                  <a:schemeClr val="tx1">
                    <a:tint val="75000"/>
                  </a:schemeClr>
                </a:solidFill>
              </a:defRPr>
            </a:lvl3pPr>
            <a:lvl4pPr>
              <a:buNone/>
              <a:defRPr sz="6400">
                <a:solidFill>
                  <a:schemeClr val="tx1">
                    <a:tint val="75000"/>
                  </a:schemeClr>
                </a:solidFill>
              </a:defRPr>
            </a:lvl4pPr>
            <a:lvl5pPr>
              <a:buNone/>
              <a:defRPr sz="64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fld id="{57FC39C1-FBD5-4A0B-81A3-14F0EED9E6EF}" type="datetimeFigureOut">
              <a:rPr lang="fr-FR" smtClean="0"/>
              <a:pPr/>
              <a:t>06/03/2015</a:t>
            </a:fld>
            <a:endParaRPr lang="fr-FR"/>
          </a:p>
        </p:txBody>
      </p:sp>
      <p:sp>
        <p:nvSpPr>
          <p:cNvPr id="11" name="Espace réservé du pied de page 10"/>
          <p:cNvSpPr>
            <a:spLocks noGrp="1"/>
          </p:cNvSpPr>
          <p:nvPr>
            <p:ph type="ftr" sz="quarter" idx="11"/>
          </p:nvPr>
        </p:nvSpPr>
        <p:spPr/>
        <p:txBody>
          <a:bodyPr/>
          <a:lstStyle/>
          <a:p>
            <a:endParaRPr lang="fr-FR"/>
          </a:p>
        </p:txBody>
      </p:sp>
      <p:sp>
        <p:nvSpPr>
          <p:cNvPr id="16" name="Espace réservé du numéro de diapositive 15"/>
          <p:cNvSpPr>
            <a:spLocks noGrp="1"/>
          </p:cNvSpPr>
          <p:nvPr>
            <p:ph type="sldNum" sz="quarter" idx="12"/>
          </p:nvPr>
        </p:nvSpPr>
        <p:spPr/>
        <p:txBody>
          <a:bodyPr/>
          <a:lstStyle/>
          <a:p>
            <a:fld id="{E676FB96-A08C-4DCB-BDBB-4600D838A6E4}" type="slidenum">
              <a:rPr lang="fr-FR" smtClean="0"/>
              <a:pPr/>
              <a:t>‹N°›</a:t>
            </a:fld>
            <a:endParaRPr lang="fr-FR"/>
          </a:p>
        </p:txBody>
      </p:sp>
      <p:sp>
        <p:nvSpPr>
          <p:cNvPr id="8" name="Titre 7"/>
          <p:cNvSpPr>
            <a:spLocks noGrp="1"/>
          </p:cNvSpPr>
          <p:nvPr>
            <p:ph type="title"/>
          </p:nvPr>
        </p:nvSpPr>
        <p:spPr>
          <a:xfrm>
            <a:off x="844786" y="13010837"/>
            <a:ext cx="40662066" cy="5230783"/>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1412472" y="2018453"/>
            <a:ext cx="40662066" cy="3713954"/>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1426739" y="7064587"/>
            <a:ext cx="19617664" cy="20857351"/>
          </a:xfrm>
        </p:spPr>
        <p:txBody>
          <a:bodyPr/>
          <a:lstStyle>
            <a:lvl1pPr>
              <a:defRPr sz="12800"/>
            </a:lvl1pPr>
            <a:lvl2pPr>
              <a:defRPr sz="11000"/>
            </a:lvl2pPr>
            <a:lvl3pPr>
              <a:defRPr sz="9100"/>
            </a:lvl3pPr>
            <a:lvl4pPr>
              <a:defRPr sz="82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21757772" y="7064587"/>
            <a:ext cx="20331033" cy="20857351"/>
          </a:xfrm>
        </p:spPr>
        <p:txBody>
          <a:bodyPr/>
          <a:lstStyle>
            <a:lvl1pPr>
              <a:defRPr sz="12800"/>
            </a:lvl1pPr>
            <a:lvl2pPr>
              <a:defRPr sz="11000"/>
            </a:lvl2pPr>
            <a:lvl3pPr>
              <a:defRPr sz="9100"/>
            </a:lvl3pPr>
            <a:lvl4pPr>
              <a:defRPr sz="82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fld id="{57FC39C1-FBD5-4A0B-81A3-14F0EED9E6EF}" type="datetimeFigureOut">
              <a:rPr lang="fr-FR" smtClean="0"/>
              <a:pPr/>
              <a:t>06/03/2015</a:t>
            </a:fld>
            <a:endParaRPr lang="fr-FR"/>
          </a:p>
        </p:txBody>
      </p:sp>
      <p:sp>
        <p:nvSpPr>
          <p:cNvPr id="10" name="Espace réservé du pied de page 9"/>
          <p:cNvSpPr>
            <a:spLocks noGrp="1"/>
          </p:cNvSpPr>
          <p:nvPr>
            <p:ph type="ftr" sz="quarter" idx="11"/>
          </p:nvPr>
        </p:nvSpPr>
        <p:spPr/>
        <p:txBody>
          <a:bodyPr/>
          <a:lstStyle/>
          <a:p>
            <a:endParaRPr lang="fr-FR"/>
          </a:p>
        </p:txBody>
      </p:sp>
      <p:sp>
        <p:nvSpPr>
          <p:cNvPr id="31" name="Espace réservé du numéro de diapositive 30"/>
          <p:cNvSpPr>
            <a:spLocks noGrp="1"/>
          </p:cNvSpPr>
          <p:nvPr>
            <p:ph type="sldNum" sz="quarter" idx="12"/>
          </p:nvPr>
        </p:nvSpPr>
        <p:spPr/>
        <p:txBody>
          <a:bodyPr/>
          <a:lstStyle/>
          <a:p>
            <a:fld id="{E676FB96-A08C-4DCB-BDBB-4600D838A6E4}"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1426739" y="23885031"/>
            <a:ext cx="40305381" cy="3896736"/>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1317412" y="2943578"/>
            <a:ext cx="20083675" cy="2824431"/>
          </a:xfrm>
        </p:spPr>
        <p:txBody>
          <a:bodyPr anchor="ctr"/>
          <a:lstStyle>
            <a:lvl1pPr marL="0" indent="0">
              <a:buNone/>
              <a:defRPr sz="8200" b="0" cap="all" baseline="0">
                <a:solidFill>
                  <a:schemeClr val="accent1">
                    <a:shade val="50000"/>
                  </a:schemeClr>
                </a:solidFill>
                <a:latin typeface="+mj-lt"/>
                <a:ea typeface="+mj-ea"/>
                <a:cs typeface="+mj-cs"/>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21742913" y="2943578"/>
            <a:ext cx="20091563" cy="2824431"/>
          </a:xfrm>
        </p:spPr>
        <p:txBody>
          <a:bodyPr anchor="ctr"/>
          <a:lstStyle>
            <a:lvl1pPr marL="0" indent="0">
              <a:buNone/>
              <a:defRPr sz="8200" b="0" cap="all" baseline="0">
                <a:solidFill>
                  <a:schemeClr val="accent1">
                    <a:shade val="50000"/>
                  </a:schemeClr>
                </a:solidFill>
                <a:latin typeface="+mj-lt"/>
                <a:ea typeface="+mj-ea"/>
                <a:cs typeface="+mj-cs"/>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1317412" y="5810062"/>
            <a:ext cx="20083675" cy="17402154"/>
          </a:xfrm>
        </p:spPr>
        <p:txBody>
          <a:bodyPr/>
          <a:lstStyle>
            <a:lvl1pPr>
              <a:defRPr sz="11000"/>
            </a:lvl1pPr>
            <a:lvl2pPr>
              <a:defRPr sz="9100"/>
            </a:lvl2pPr>
            <a:lvl3pPr>
              <a:defRPr sz="8200"/>
            </a:lvl3pPr>
            <a:lvl4pPr>
              <a:defRPr sz="7300"/>
            </a:lvl4pPr>
            <a:lvl5pPr>
              <a:defRPr sz="73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21760253" y="5810062"/>
            <a:ext cx="20074220" cy="17402154"/>
          </a:xfrm>
        </p:spPr>
        <p:txBody>
          <a:bodyPr/>
          <a:lstStyle>
            <a:lvl1pPr>
              <a:defRPr sz="11000"/>
            </a:lvl1pPr>
            <a:lvl2pPr>
              <a:defRPr sz="9100"/>
            </a:lvl2pPr>
            <a:lvl3pPr>
              <a:defRPr sz="8200"/>
            </a:lvl3pPr>
            <a:lvl4pPr>
              <a:defRPr sz="7300"/>
            </a:lvl4pPr>
            <a:lvl5pPr>
              <a:defRPr sz="73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fld id="{57FC39C1-FBD5-4A0B-81A3-14F0EED9E6EF}" type="datetimeFigureOut">
              <a:rPr lang="fr-FR" smtClean="0"/>
              <a:pPr/>
              <a:t>06/03/2015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a:xfrm>
            <a:off x="38521957" y="28594755"/>
            <a:ext cx="3566848" cy="1089965"/>
          </a:xfrm>
        </p:spPr>
        <p:txBody>
          <a:bodyPr/>
          <a:lstStyle/>
          <a:p>
            <a:fld id="{E676FB96-A08C-4DCB-BDBB-4600D838A6E4}" type="slidenum">
              <a:rPr lang="fr-FR" smtClean="0"/>
              <a:pPr/>
              <a:t>‹N°›</a:t>
            </a:fld>
            <a:endParaRPr lang="fr-FR"/>
          </a:p>
        </p:txBody>
      </p:sp>
      <p:sp>
        <p:nvSpPr>
          <p:cNvPr id="11" name="Connecteur droit 10"/>
          <p:cNvSpPr>
            <a:spLocks noChangeShapeType="1"/>
          </p:cNvSpPr>
          <p:nvPr/>
        </p:nvSpPr>
        <p:spPr bwMode="auto">
          <a:xfrm>
            <a:off x="2407622" y="26576304"/>
            <a:ext cx="40394553" cy="10512"/>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7588" tIns="208794" rIns="417588" bIns="208794"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1412472" y="2018453"/>
            <a:ext cx="40662066" cy="3713954"/>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fld id="{57FC39C1-FBD5-4A0B-81A3-14F0EED9E6EF}" type="datetimeFigureOut">
              <a:rPr lang="fr-FR" smtClean="0"/>
              <a:pPr/>
              <a:t>06/03/2015</a:t>
            </a:fld>
            <a:endParaRPr lang="fr-FR"/>
          </a:p>
        </p:txBody>
      </p:sp>
      <p:sp>
        <p:nvSpPr>
          <p:cNvPr id="21" name="Espace réservé du pied de page 20"/>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676FB96-A08C-4DCB-BDBB-4600D838A6E4}"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fld id="{57FC39C1-FBD5-4A0B-81A3-14F0EED9E6EF}" type="datetimeFigureOut">
              <a:rPr lang="fr-FR" smtClean="0"/>
              <a:pPr/>
              <a:t>06/03/2015</a:t>
            </a:fld>
            <a:endParaRPr lang="fr-FR"/>
          </a:p>
        </p:txBody>
      </p:sp>
      <p:sp>
        <p:nvSpPr>
          <p:cNvPr id="24" name="Espace réservé du pied de page 23"/>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E676FB96-A08C-4DCB-BDBB-4600D838A6E4}"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2407622" y="25822770"/>
            <a:ext cx="40394553" cy="10512"/>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7588" tIns="208794" rIns="417588" bIns="208794" anchor="t" compatLnSpc="1"/>
          <a:lstStyle/>
          <a:p>
            <a:endParaRPr kumimoji="0" lang="en-US"/>
          </a:p>
        </p:txBody>
      </p:sp>
      <p:sp>
        <p:nvSpPr>
          <p:cNvPr id="12" name="Titre 11"/>
          <p:cNvSpPr>
            <a:spLocks noGrp="1"/>
          </p:cNvSpPr>
          <p:nvPr>
            <p:ph type="title"/>
          </p:nvPr>
        </p:nvSpPr>
        <p:spPr>
          <a:xfrm>
            <a:off x="2140109" y="24221440"/>
            <a:ext cx="39592012" cy="2298794"/>
          </a:xfrm>
        </p:spPr>
        <p:txBody>
          <a:bodyPr anchor="ctr"/>
          <a:lstStyle>
            <a:lvl1pPr algn="l">
              <a:buNone/>
              <a:defRPr sz="91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2140111" y="2691271"/>
            <a:ext cx="14081621" cy="21193760"/>
          </a:xfrm>
        </p:spPr>
        <p:txBody>
          <a:bodyPr/>
          <a:lstStyle>
            <a:lvl1pPr marL="0" indent="0">
              <a:buNone/>
              <a:defRPr sz="6400"/>
            </a:lvl1pPr>
            <a:lvl2pPr>
              <a:buNone/>
              <a:defRPr sz="5500"/>
            </a:lvl2pPr>
            <a:lvl3pPr>
              <a:buNone/>
              <a:defRPr sz="46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16734462" y="2691271"/>
            <a:ext cx="24997659" cy="21193760"/>
          </a:xfrm>
        </p:spPr>
        <p:txBody>
          <a:bodyPr/>
          <a:lstStyle>
            <a:lvl1pPr>
              <a:defRPr sz="14600"/>
            </a:lvl1pPr>
            <a:lvl2pPr>
              <a:defRPr sz="12800"/>
            </a:lvl2pPr>
            <a:lvl3pPr>
              <a:defRPr sz="11000"/>
            </a:lvl3pPr>
            <a:lvl4pPr>
              <a:defRPr sz="9100"/>
            </a:lvl4pPr>
            <a:lvl5pPr>
              <a:defRPr sz="9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fld id="{57FC39C1-FBD5-4A0B-81A3-14F0EED9E6EF}" type="datetimeFigureOut">
              <a:rPr lang="fr-FR" smtClean="0"/>
              <a:pPr/>
              <a:t>06/03/2015</a:t>
            </a:fld>
            <a:endParaRPr lang="fr-FR"/>
          </a:p>
        </p:txBody>
      </p:sp>
      <p:sp>
        <p:nvSpPr>
          <p:cNvPr id="29" name="Espace réservé du pied de page 28"/>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E676FB96-A08C-4DCB-BDBB-4600D838A6E4}"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16407501" y="2722325"/>
            <a:ext cx="23541196" cy="16147627"/>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146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fld id="{57FC39C1-FBD5-4A0B-81A3-14F0EED9E6EF}" type="datetimeFigureOut">
              <a:rPr lang="fr-FR" smtClean="0"/>
              <a:pPr/>
              <a:t>06/03/2015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31" name="Espace réservé du numéro de diapositive 30"/>
          <p:cNvSpPr>
            <a:spLocks noGrp="1"/>
          </p:cNvSpPr>
          <p:nvPr>
            <p:ph type="sldNum" sz="quarter" idx="12"/>
          </p:nvPr>
        </p:nvSpPr>
        <p:spPr/>
        <p:txBody>
          <a:bodyPr/>
          <a:lstStyle/>
          <a:p>
            <a:fld id="{E676FB96-A08C-4DCB-BDBB-4600D838A6E4}" type="slidenum">
              <a:rPr lang="fr-FR" smtClean="0"/>
              <a:pPr/>
              <a:t>‹N°›</a:t>
            </a:fld>
            <a:endParaRPr lang="fr-FR"/>
          </a:p>
        </p:txBody>
      </p:sp>
      <p:sp>
        <p:nvSpPr>
          <p:cNvPr id="17" name="Titre 16"/>
          <p:cNvSpPr>
            <a:spLocks noGrp="1"/>
          </p:cNvSpPr>
          <p:nvPr>
            <p:ph type="title"/>
          </p:nvPr>
        </p:nvSpPr>
        <p:spPr>
          <a:xfrm>
            <a:off x="1783424" y="22046526"/>
            <a:ext cx="27464729" cy="2305805"/>
          </a:xfrm>
        </p:spPr>
        <p:txBody>
          <a:bodyPr anchor="ctr"/>
          <a:lstStyle>
            <a:lvl1pPr algn="l">
              <a:buNone/>
              <a:defRPr sz="91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1783424" y="24428133"/>
            <a:ext cx="27464729" cy="3392123"/>
          </a:xfrm>
        </p:spPr>
        <p:txBody>
          <a:bodyPr lIns="501106" tIns="0"/>
          <a:lstStyle>
            <a:lvl1pPr marL="0" indent="0">
              <a:buNone/>
              <a:defRPr sz="6400"/>
            </a:lvl1pPr>
            <a:lvl2pPr>
              <a:defRPr sz="5500"/>
            </a:lvl2pPr>
            <a:lvl3pPr>
              <a:defRPr sz="4600"/>
            </a:lvl3pPr>
            <a:lvl4pPr>
              <a:defRPr sz="4100"/>
            </a:lvl4pPr>
            <a:lvl5pPr>
              <a:defRPr sz="41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2407622" y="4639522"/>
            <a:ext cx="40394553" cy="10512"/>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7588" tIns="208794" rIns="417588" bIns="208794" anchor="t" compatLnSpc="1"/>
          <a:lstStyle/>
          <a:p>
            <a:endParaRPr kumimoji="0" lang="en-US"/>
          </a:p>
        </p:txBody>
      </p:sp>
      <p:sp>
        <p:nvSpPr>
          <p:cNvPr id="8" name="Espace réservé du texte 7"/>
          <p:cNvSpPr>
            <a:spLocks noGrp="1"/>
          </p:cNvSpPr>
          <p:nvPr>
            <p:ph type="body" idx="1"/>
          </p:nvPr>
        </p:nvSpPr>
        <p:spPr>
          <a:xfrm>
            <a:off x="1426739" y="6861339"/>
            <a:ext cx="40662066" cy="19981289"/>
          </a:xfrm>
          <a:prstGeom prst="rect">
            <a:avLst/>
          </a:prstGeom>
        </p:spPr>
        <p:txBody>
          <a:bodyPr vert="horz" lIns="417588" tIns="208794" rIns="417588" bIns="208794">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30318207" y="336411"/>
            <a:ext cx="11770598" cy="1275550"/>
          </a:xfrm>
          <a:prstGeom prst="rect">
            <a:avLst/>
          </a:prstGeom>
        </p:spPr>
        <p:txBody>
          <a:bodyPr vert="horz" lIns="417588" tIns="208794" rIns="417588" bIns="208794"/>
          <a:lstStyle>
            <a:lvl1pPr algn="l" eaLnBrk="1" latinLnBrk="0" hangingPunct="1">
              <a:defRPr kumimoji="0" sz="5500">
                <a:solidFill>
                  <a:schemeClr val="accent1">
                    <a:shade val="75000"/>
                  </a:schemeClr>
                </a:solidFill>
              </a:defRPr>
            </a:lvl1pPr>
          </a:lstStyle>
          <a:p>
            <a:fld id="{57FC39C1-FBD5-4A0B-81A3-14F0EED9E6EF}" type="datetimeFigureOut">
              <a:rPr lang="fr-FR" smtClean="0"/>
              <a:pPr/>
              <a:t>06/03/2015</a:t>
            </a:fld>
            <a:endParaRPr lang="fr-FR"/>
          </a:p>
        </p:txBody>
      </p:sp>
      <p:sp>
        <p:nvSpPr>
          <p:cNvPr id="28" name="Espace réservé du pied de page 27"/>
          <p:cNvSpPr>
            <a:spLocks noGrp="1"/>
          </p:cNvSpPr>
          <p:nvPr>
            <p:ph type="ftr" sz="quarter" idx="3"/>
          </p:nvPr>
        </p:nvSpPr>
        <p:spPr>
          <a:xfrm>
            <a:off x="14624076" y="336411"/>
            <a:ext cx="15694131" cy="1275550"/>
          </a:xfrm>
          <a:prstGeom prst="rect">
            <a:avLst/>
          </a:prstGeom>
        </p:spPr>
        <p:txBody>
          <a:bodyPr vert="horz" lIns="417588" tIns="208794" rIns="417588" bIns="208794"/>
          <a:lstStyle>
            <a:lvl1pPr algn="r" eaLnBrk="1" latinLnBrk="0" hangingPunct="1">
              <a:defRPr kumimoji="0" sz="5500">
                <a:solidFill>
                  <a:schemeClr val="accent1">
                    <a:shade val="75000"/>
                  </a:schemeClr>
                </a:solidFill>
              </a:defRPr>
            </a:lvl1pPr>
          </a:lstStyle>
          <a:p>
            <a:endParaRPr lang="fr-FR"/>
          </a:p>
        </p:txBody>
      </p:sp>
      <p:sp>
        <p:nvSpPr>
          <p:cNvPr id="5" name="Espace réservé du numéro de diapositive 4"/>
          <p:cNvSpPr>
            <a:spLocks noGrp="1"/>
          </p:cNvSpPr>
          <p:nvPr>
            <p:ph type="sldNum" sz="quarter" idx="4"/>
          </p:nvPr>
        </p:nvSpPr>
        <p:spPr>
          <a:xfrm>
            <a:off x="38521957" y="28594758"/>
            <a:ext cx="3566848" cy="1079312"/>
          </a:xfrm>
          <a:prstGeom prst="rect">
            <a:avLst/>
          </a:prstGeom>
        </p:spPr>
        <p:txBody>
          <a:bodyPr vert="horz" lIns="417588" tIns="208794" rIns="417588" bIns="208794"/>
          <a:lstStyle>
            <a:lvl1pPr algn="r" eaLnBrk="1" latinLnBrk="0" hangingPunct="1">
              <a:defRPr kumimoji="0" sz="5500">
                <a:solidFill>
                  <a:schemeClr val="accent1">
                    <a:shade val="75000"/>
                  </a:schemeClr>
                </a:solidFill>
              </a:defRPr>
            </a:lvl1pPr>
          </a:lstStyle>
          <a:p>
            <a:fld id="{E676FB96-A08C-4DCB-BDBB-4600D838A6E4}" type="slidenum">
              <a:rPr lang="fr-FR" smtClean="0"/>
              <a:pPr/>
              <a:t>‹N°›</a:t>
            </a:fld>
            <a:endParaRPr lang="fr-FR"/>
          </a:p>
        </p:txBody>
      </p:sp>
      <p:sp>
        <p:nvSpPr>
          <p:cNvPr id="10" name="Espace réservé du titre 9"/>
          <p:cNvSpPr>
            <a:spLocks noGrp="1"/>
          </p:cNvSpPr>
          <p:nvPr>
            <p:ph type="title"/>
          </p:nvPr>
        </p:nvSpPr>
        <p:spPr>
          <a:xfrm>
            <a:off x="1426739" y="2018453"/>
            <a:ext cx="40662066" cy="3700498"/>
          </a:xfrm>
          <a:prstGeom prst="rect">
            <a:avLst/>
          </a:prstGeom>
        </p:spPr>
        <p:txBody>
          <a:bodyPr vert="horz" lIns="417588" tIns="208794" rIns="417588" bIns="208794"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2407622" y="4639522"/>
            <a:ext cx="40394553" cy="10512"/>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7588" tIns="208794" rIns="417588" bIns="208794" anchor="t" compatLnSpc="1"/>
          <a:lstStyle/>
          <a:p>
            <a:endParaRPr kumimoji="0" lang="en-US"/>
          </a:p>
        </p:txBody>
      </p:sp>
      <p:sp>
        <p:nvSpPr>
          <p:cNvPr id="12" name="Connecteur droit 11"/>
          <p:cNvSpPr>
            <a:spLocks noChangeShapeType="1"/>
          </p:cNvSpPr>
          <p:nvPr/>
        </p:nvSpPr>
        <p:spPr bwMode="auto">
          <a:xfrm>
            <a:off x="2407622" y="4670814"/>
            <a:ext cx="40394553" cy="10512"/>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7588" tIns="208794" rIns="417588" bIns="208794"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164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1565956" indent="-1565956" algn="l" rtl="0" eaLnBrk="1" latinLnBrk="0" hangingPunct="1">
        <a:spcBef>
          <a:spcPct val="20000"/>
        </a:spcBef>
        <a:buClr>
          <a:schemeClr val="accent1"/>
        </a:buClr>
        <a:buSzPct val="70000"/>
        <a:buFont typeface="Wingdings 2"/>
        <a:buChar char=""/>
        <a:defRPr kumimoji="0" sz="14600" kern="1200">
          <a:solidFill>
            <a:schemeClr val="tx2"/>
          </a:solidFill>
          <a:latin typeface="+mn-lt"/>
          <a:ea typeface="+mn-ea"/>
          <a:cs typeface="+mn-cs"/>
        </a:defRPr>
      </a:lvl1pPr>
      <a:lvl2pPr marL="3392904" indent="-1304963" algn="l" rtl="0" eaLnBrk="1" latinLnBrk="0" hangingPunct="1">
        <a:spcBef>
          <a:spcPct val="20000"/>
        </a:spcBef>
        <a:buClr>
          <a:schemeClr val="accent1"/>
        </a:buClr>
        <a:buSzPct val="70000"/>
        <a:buFont typeface="Wingdings 2"/>
        <a:buChar char=""/>
        <a:defRPr kumimoji="0" sz="12800" kern="1200">
          <a:solidFill>
            <a:schemeClr val="tx2"/>
          </a:solidFill>
          <a:latin typeface="+mn-lt"/>
          <a:ea typeface="+mn-ea"/>
          <a:cs typeface="+mn-cs"/>
        </a:defRPr>
      </a:lvl2pPr>
      <a:lvl3pPr marL="5219852" indent="-1043970" algn="l" rtl="0" eaLnBrk="1" latinLnBrk="0" hangingPunct="1">
        <a:spcBef>
          <a:spcPct val="20000"/>
        </a:spcBef>
        <a:buClr>
          <a:schemeClr val="accent1"/>
        </a:buClr>
        <a:buSzPct val="70000"/>
        <a:buFont typeface="Wingdings 2"/>
        <a:buChar char=""/>
        <a:defRPr kumimoji="0" sz="11000" kern="1200">
          <a:solidFill>
            <a:schemeClr val="tx2"/>
          </a:solidFill>
          <a:latin typeface="+mn-lt"/>
          <a:ea typeface="+mn-ea"/>
          <a:cs typeface="+mn-cs"/>
        </a:defRPr>
      </a:lvl3pPr>
      <a:lvl4pPr marL="7307793" indent="-1043970" algn="l" rtl="0" eaLnBrk="1" latinLnBrk="0" hangingPunct="1">
        <a:spcBef>
          <a:spcPct val="20000"/>
        </a:spcBef>
        <a:buClr>
          <a:schemeClr val="accent1"/>
        </a:buClr>
        <a:buSzPct val="70000"/>
        <a:buFont typeface="Wingdings 2"/>
        <a:buChar char=""/>
        <a:defRPr kumimoji="0" sz="9100" kern="1200">
          <a:solidFill>
            <a:schemeClr val="tx2"/>
          </a:solidFill>
          <a:latin typeface="+mn-lt"/>
          <a:ea typeface="+mn-ea"/>
          <a:cs typeface="+mn-cs"/>
        </a:defRPr>
      </a:lvl4pPr>
      <a:lvl5pPr marL="9395734" indent="-1043970" algn="l" rtl="0" eaLnBrk="1" latinLnBrk="0" hangingPunct="1">
        <a:spcBef>
          <a:spcPct val="20000"/>
        </a:spcBef>
        <a:buClr>
          <a:schemeClr val="accent1"/>
        </a:buClr>
        <a:buSzPct val="60000"/>
        <a:buFont typeface="Wingdings 2"/>
        <a:buChar char=""/>
        <a:defRPr kumimoji="0" sz="8200" kern="1200">
          <a:solidFill>
            <a:schemeClr val="tx2"/>
          </a:solidFill>
          <a:latin typeface="+mn-lt"/>
          <a:ea typeface="+mn-ea"/>
          <a:cs typeface="+mn-cs"/>
        </a:defRPr>
      </a:lvl5pPr>
      <a:lvl6pPr marL="11483675" indent="-1043970" algn="l" rtl="0" eaLnBrk="1" latinLnBrk="0" hangingPunct="1">
        <a:spcBef>
          <a:spcPct val="20000"/>
        </a:spcBef>
        <a:buClr>
          <a:schemeClr val="accent1"/>
        </a:buClr>
        <a:buSzPct val="60000"/>
        <a:buFont typeface="Wingdings 2"/>
        <a:buChar char=""/>
        <a:defRPr kumimoji="0" sz="8200" kern="1200">
          <a:solidFill>
            <a:schemeClr val="tx2"/>
          </a:solidFill>
          <a:latin typeface="+mn-lt"/>
          <a:ea typeface="+mn-ea"/>
          <a:cs typeface="+mn-cs"/>
        </a:defRPr>
      </a:lvl6pPr>
      <a:lvl7pPr marL="13571616" indent="-1043970" algn="l" rtl="0" eaLnBrk="1" latinLnBrk="0" hangingPunct="1">
        <a:spcBef>
          <a:spcPct val="20000"/>
        </a:spcBef>
        <a:buClr>
          <a:schemeClr val="accent1"/>
        </a:buClr>
        <a:buSzPct val="60000"/>
        <a:buFont typeface="Wingdings 2"/>
        <a:buChar char=""/>
        <a:defRPr kumimoji="0" sz="7300" kern="1200">
          <a:solidFill>
            <a:schemeClr val="tx2"/>
          </a:solidFill>
          <a:latin typeface="+mn-lt"/>
          <a:ea typeface="+mn-ea"/>
          <a:cs typeface="+mn-cs"/>
        </a:defRPr>
      </a:lvl7pPr>
      <a:lvl8pPr marL="15659557" indent="-1043970" algn="l" rtl="0" eaLnBrk="1" latinLnBrk="0" hangingPunct="1">
        <a:spcBef>
          <a:spcPct val="20000"/>
        </a:spcBef>
        <a:buClr>
          <a:schemeClr val="accent1"/>
        </a:buClr>
        <a:buSzPct val="60000"/>
        <a:buFont typeface="Wingdings 2"/>
        <a:buChar char=""/>
        <a:defRPr kumimoji="0" sz="7300" kern="1200" baseline="0">
          <a:solidFill>
            <a:schemeClr val="tx2"/>
          </a:solidFill>
          <a:latin typeface="+mn-lt"/>
          <a:ea typeface="+mn-ea"/>
          <a:cs typeface="+mn-cs"/>
        </a:defRPr>
      </a:lvl8pPr>
      <a:lvl9pPr marL="17747498" indent="-1043970" algn="l" rtl="0" eaLnBrk="1" latinLnBrk="0" hangingPunct="1">
        <a:spcBef>
          <a:spcPct val="20000"/>
        </a:spcBef>
        <a:buClr>
          <a:schemeClr val="accent1"/>
        </a:buClr>
        <a:buSzPct val="60000"/>
        <a:buFont typeface="Wingdings 2"/>
        <a:buChar char=""/>
        <a:defRPr kumimoji="0" sz="6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2087941" algn="l" rtl="0" eaLnBrk="1" latinLnBrk="0" hangingPunct="1">
        <a:defRPr kumimoji="0" kern="1200">
          <a:solidFill>
            <a:schemeClr val="tx1"/>
          </a:solidFill>
          <a:latin typeface="+mn-lt"/>
          <a:ea typeface="+mn-ea"/>
          <a:cs typeface="+mn-cs"/>
        </a:defRPr>
      </a:lvl2pPr>
      <a:lvl3pPr marL="4175882" algn="l" rtl="0" eaLnBrk="1" latinLnBrk="0" hangingPunct="1">
        <a:defRPr kumimoji="0" kern="1200">
          <a:solidFill>
            <a:schemeClr val="tx1"/>
          </a:solidFill>
          <a:latin typeface="+mn-lt"/>
          <a:ea typeface="+mn-ea"/>
          <a:cs typeface="+mn-cs"/>
        </a:defRPr>
      </a:lvl3pPr>
      <a:lvl4pPr marL="6263823" algn="l" rtl="0" eaLnBrk="1" latinLnBrk="0" hangingPunct="1">
        <a:defRPr kumimoji="0" kern="1200">
          <a:solidFill>
            <a:schemeClr val="tx1"/>
          </a:solidFill>
          <a:latin typeface="+mn-lt"/>
          <a:ea typeface="+mn-ea"/>
          <a:cs typeface="+mn-cs"/>
        </a:defRPr>
      </a:lvl4pPr>
      <a:lvl5pPr marL="8351764" algn="l" rtl="0" eaLnBrk="1" latinLnBrk="0" hangingPunct="1">
        <a:defRPr kumimoji="0" kern="1200">
          <a:solidFill>
            <a:schemeClr val="tx1"/>
          </a:solidFill>
          <a:latin typeface="+mn-lt"/>
          <a:ea typeface="+mn-ea"/>
          <a:cs typeface="+mn-cs"/>
        </a:defRPr>
      </a:lvl5pPr>
      <a:lvl6pPr marL="10439705" algn="l" rtl="0" eaLnBrk="1" latinLnBrk="0" hangingPunct="1">
        <a:defRPr kumimoji="0" kern="1200">
          <a:solidFill>
            <a:schemeClr val="tx1"/>
          </a:solidFill>
          <a:latin typeface="+mn-lt"/>
          <a:ea typeface="+mn-ea"/>
          <a:cs typeface="+mn-cs"/>
        </a:defRPr>
      </a:lvl6pPr>
      <a:lvl7pPr marL="12527646" algn="l" rtl="0" eaLnBrk="1" latinLnBrk="0" hangingPunct="1">
        <a:defRPr kumimoji="0" kern="1200">
          <a:solidFill>
            <a:schemeClr val="tx1"/>
          </a:solidFill>
          <a:latin typeface="+mn-lt"/>
          <a:ea typeface="+mn-ea"/>
          <a:cs typeface="+mn-cs"/>
        </a:defRPr>
      </a:lvl7pPr>
      <a:lvl8pPr marL="14615587" algn="l" rtl="0" eaLnBrk="1" latinLnBrk="0" hangingPunct="1">
        <a:defRPr kumimoji="0" kern="1200">
          <a:solidFill>
            <a:schemeClr val="tx1"/>
          </a:solidFill>
          <a:latin typeface="+mn-lt"/>
          <a:ea typeface="+mn-ea"/>
          <a:cs typeface="+mn-cs"/>
        </a:defRPr>
      </a:lvl8pPr>
      <a:lvl9pPr marL="16703528"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à coins arrondis 3"/>
          <p:cNvSpPr/>
          <p:nvPr/>
        </p:nvSpPr>
        <p:spPr>
          <a:xfrm>
            <a:off x="826944" y="-6456"/>
            <a:ext cx="41975231" cy="6643734"/>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54462" y="565048"/>
            <a:ext cx="6930529" cy="385035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Rectangle 5"/>
          <p:cNvSpPr/>
          <p:nvPr/>
        </p:nvSpPr>
        <p:spPr>
          <a:xfrm>
            <a:off x="6970611" y="2261770"/>
            <a:ext cx="34759992" cy="1446550"/>
          </a:xfrm>
          <a:prstGeom prst="rect">
            <a:avLst/>
          </a:prstGeom>
        </p:spPr>
        <p:txBody>
          <a:bodyPr wrap="square">
            <a:spAutoFit/>
          </a:bodyPr>
          <a:lstStyle/>
          <a:p>
            <a:pPr algn="r" rtl="1"/>
            <a:r>
              <a:rPr lang="ar-DZ" sz="8800" b="1" dirty="0" smtClean="0">
                <a:latin typeface="Traditional Arabic" pitchFamily="18" charset="-78"/>
                <a:cs typeface="Traditional Arabic" pitchFamily="18" charset="-78"/>
              </a:rPr>
              <a:t>التسويق </a:t>
            </a:r>
            <a:r>
              <a:rPr lang="ar-DZ" sz="8800" b="1" dirty="0">
                <a:latin typeface="Traditional Arabic" pitchFamily="18" charset="-78"/>
                <a:cs typeface="Traditional Arabic" pitchFamily="18" charset="-78"/>
              </a:rPr>
              <a:t>الاجتماعي وأثره على زيادة الحصة السوقية- دراسة مقارنة لمؤسسة اتصالات الجزائر للهاتف النقال </a:t>
            </a:r>
            <a:r>
              <a:rPr lang="ar-DZ" sz="8800" b="1" dirty="0" smtClean="0">
                <a:latin typeface="Traditional Arabic" pitchFamily="18" charset="-78"/>
                <a:cs typeface="Traditional Arabic" pitchFamily="18" charset="-78"/>
              </a:rPr>
              <a:t>-</a:t>
            </a:r>
            <a:endParaRPr lang="fr-FR" sz="8800" b="1" dirty="0">
              <a:latin typeface="Traditional Arabic" pitchFamily="18" charset="-78"/>
              <a:cs typeface="Traditional Arabic" pitchFamily="18" charset="-78"/>
            </a:endParaRPr>
          </a:p>
        </p:txBody>
      </p:sp>
      <p:sp>
        <p:nvSpPr>
          <p:cNvPr id="13314" name="Rectangle 2"/>
          <p:cNvSpPr>
            <a:spLocks noChangeArrowheads="1"/>
          </p:cNvSpPr>
          <p:nvPr/>
        </p:nvSpPr>
        <p:spPr bwMode="auto">
          <a:xfrm>
            <a:off x="12042709" y="3871524"/>
            <a:ext cx="19145384" cy="39087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DZ" sz="8000" b="1"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من إعداد الطالبة: </a:t>
            </a:r>
            <a:r>
              <a:rPr kumimoji="0" lang="ar-DZ" sz="8000" b="1"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مسعودة </a:t>
            </a:r>
            <a:r>
              <a:rPr kumimoji="0" lang="ar-DZ" sz="8000" b="1"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شرون</a:t>
            </a:r>
            <a:r>
              <a:rPr kumimoji="0" lang="fr-FR" sz="8000" b="1"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a:t>
            </a:r>
            <a:endParaRPr kumimoji="0" lang="ar-DZ" sz="8000" b="1"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endParaRPr>
          </a:p>
          <a:p>
            <a:pPr marL="0" marR="0" lvl="0" indent="0" algn="ctr" defTabSz="914400" rtl="1" eaLnBrk="1" fontAlgn="base" latinLnBrk="0" hangingPunct="1">
              <a:lnSpc>
                <a:spcPct val="100000"/>
              </a:lnSpc>
              <a:spcBef>
                <a:spcPct val="0"/>
              </a:spcBef>
              <a:spcAft>
                <a:spcPct val="0"/>
              </a:spcAft>
              <a:buClrTx/>
              <a:buSzTx/>
              <a:buFontTx/>
              <a:buNone/>
              <a:tabLst/>
            </a:pPr>
            <a:r>
              <a:rPr lang="ar-DZ" sz="8000" b="1" dirty="0" smtClean="0">
                <a:latin typeface="Traditional Arabic" pitchFamily="18" charset="-78"/>
                <a:ea typeface="Calibri" pitchFamily="34" charset="0"/>
                <a:cs typeface="Traditional Arabic" pitchFamily="18" charset="-78"/>
              </a:rPr>
              <a:t>تحت إشراف: بن </a:t>
            </a:r>
            <a:r>
              <a:rPr lang="ar-DZ" sz="8000" b="1" dirty="0" err="1" smtClean="0">
                <a:latin typeface="Traditional Arabic" pitchFamily="18" charset="-78"/>
                <a:ea typeface="Calibri" pitchFamily="34" charset="0"/>
                <a:cs typeface="Traditional Arabic" pitchFamily="18" charset="-78"/>
              </a:rPr>
              <a:t>تفات</a:t>
            </a:r>
            <a:r>
              <a:rPr lang="ar-DZ" sz="8000" b="1" dirty="0" smtClean="0">
                <a:latin typeface="Traditional Arabic" pitchFamily="18" charset="-78"/>
                <a:ea typeface="Calibri" pitchFamily="34" charset="0"/>
                <a:cs typeface="Traditional Arabic" pitchFamily="18" charset="-78"/>
              </a:rPr>
              <a:t> عبد الحق</a:t>
            </a:r>
            <a:r>
              <a:rPr kumimoji="0" lang="fr-FR" sz="8000" b="1"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a:t>
            </a:r>
            <a:endParaRPr kumimoji="0" lang="fr-FR" sz="8000" b="1"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endParaRPr>
          </a:p>
          <a:p>
            <a:pPr algn="r" defTabSz="914400" rtl="1" fontAlgn="base">
              <a:spcBef>
                <a:spcPct val="0"/>
              </a:spcBef>
              <a:spcAft>
                <a:spcPct val="0"/>
              </a:spcAft>
            </a:pPr>
            <a:r>
              <a:rPr kumimoji="0" lang="ar-DZ" sz="8800" b="1" i="1"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DZ" sz="8800" b="1" i="1" u="none" strike="noStrike" cap="none" normalizeH="0" dirty="0" smtClean="0">
                <a:ln>
                  <a:noFill/>
                </a:ln>
                <a:solidFill>
                  <a:schemeClr val="tx1"/>
                </a:solidFill>
                <a:effectLst/>
                <a:latin typeface="Calibri" pitchFamily="34" charset="0"/>
                <a:ea typeface="Calibri" pitchFamily="34" charset="0"/>
                <a:cs typeface="Arial" pitchFamily="34" charset="0"/>
              </a:rPr>
              <a:t> </a:t>
            </a:r>
            <a:r>
              <a:rPr kumimoji="0" lang="ar-DZ" sz="8800" b="1" i="1"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ar-DZ" sz="8800" b="0" i="1" u="none" strike="noStrike" cap="none" normalizeH="0" baseline="0" dirty="0" smtClean="0">
              <a:ln>
                <a:noFill/>
              </a:ln>
              <a:solidFill>
                <a:schemeClr val="tx1"/>
              </a:solidFill>
              <a:effectLst/>
              <a:latin typeface="Arial" pitchFamily="34" charset="0"/>
              <a:cs typeface="Arial" pitchFamily="34" charset="0"/>
            </a:endParaRPr>
          </a:p>
        </p:txBody>
      </p:sp>
      <p:sp>
        <p:nvSpPr>
          <p:cNvPr id="9" name="Rectangle 8"/>
          <p:cNvSpPr/>
          <p:nvPr/>
        </p:nvSpPr>
        <p:spPr>
          <a:xfrm>
            <a:off x="1214446" y="598931"/>
            <a:ext cx="41760917" cy="1323439"/>
          </a:xfrm>
          <a:prstGeom prst="rect">
            <a:avLst/>
          </a:prstGeom>
        </p:spPr>
        <p:txBody>
          <a:bodyPr wrap="square">
            <a:spAutoFit/>
          </a:bodyPr>
          <a:lstStyle/>
          <a:p>
            <a:pPr algn="ctr" rtl="1"/>
            <a:r>
              <a:rPr lang="ar-DZ" sz="8000" dirty="0" smtClean="0">
                <a:latin typeface="Arial" pitchFamily="34" charset="0"/>
                <a:cs typeface="Arial" pitchFamily="34" charset="0"/>
              </a:rPr>
              <a:t>كلية العلوم الاقتصادية </a:t>
            </a:r>
            <a:r>
              <a:rPr lang="ar-DZ" sz="8000" dirty="0" err="1" smtClean="0">
                <a:latin typeface="Arial" pitchFamily="34" charset="0"/>
                <a:cs typeface="Arial" pitchFamily="34" charset="0"/>
              </a:rPr>
              <a:t>و</a:t>
            </a:r>
            <a:r>
              <a:rPr lang="ar-DZ" sz="8000" dirty="0" smtClean="0">
                <a:latin typeface="Arial" pitchFamily="34" charset="0"/>
                <a:cs typeface="Arial" pitchFamily="34" charset="0"/>
              </a:rPr>
              <a:t> العلوم التجارية وعلوم  التسيير  جامعة قاصدي </a:t>
            </a:r>
            <a:r>
              <a:rPr lang="ar-DZ" sz="8000" dirty="0" err="1" smtClean="0">
                <a:latin typeface="Arial" pitchFamily="34" charset="0"/>
                <a:cs typeface="Arial" pitchFamily="34" charset="0"/>
              </a:rPr>
              <a:t>مرباح</a:t>
            </a:r>
            <a:r>
              <a:rPr lang="ar-DZ" sz="8000" dirty="0" smtClean="0">
                <a:latin typeface="Arial" pitchFamily="34" charset="0"/>
                <a:cs typeface="Arial" pitchFamily="34" charset="0"/>
              </a:rPr>
              <a:t>- </a:t>
            </a:r>
            <a:r>
              <a:rPr lang="ar-DZ" sz="8000" dirty="0" err="1" smtClean="0">
                <a:latin typeface="Arial" pitchFamily="34" charset="0"/>
                <a:cs typeface="Arial" pitchFamily="34" charset="0"/>
              </a:rPr>
              <a:t>ورقلة</a:t>
            </a:r>
            <a:endParaRPr lang="fr-FR" sz="8000" dirty="0">
              <a:latin typeface="Arial" pitchFamily="34" charset="0"/>
              <a:cs typeface="Arial" pitchFamily="34" charset="0"/>
            </a:endParaRPr>
          </a:p>
        </p:txBody>
      </p:sp>
      <p:sp>
        <p:nvSpPr>
          <p:cNvPr id="13315" name="AutoShape 3"/>
          <p:cNvSpPr>
            <a:spLocks noChangeArrowheads="1"/>
          </p:cNvSpPr>
          <p:nvPr/>
        </p:nvSpPr>
        <p:spPr bwMode="auto">
          <a:xfrm>
            <a:off x="28830639" y="7280220"/>
            <a:ext cx="13501782" cy="8143932"/>
          </a:xfrm>
          <a:prstGeom prst="roundRect">
            <a:avLst>
              <a:gd name="adj" fmla="val 16667"/>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ar-SA"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المقدمة: </a:t>
            </a: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بغية مواجهة هذه التحولات الجديدة المتميزة بالدينامكية ظهرت مفاهيم جديدة وهو الأحدث في فلسفة إدارة التسويق المتمثل في التسويق الاجتماعي وأول من أشار لهذا المنحنى في دراسة التسويق هو </a:t>
            </a:r>
            <a:r>
              <a:rPr kumimoji="0" lang="fr-FR"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Peter Drucker</a:t>
            </a: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 عام 1957 والذي بدوره يقوم على دراسة حاجات،رغبات وأذواق المستهلكين أو المستخدمين للسلع والخدمات ومحاولة تلبيتها أو إشباعها، وبما يحفظ أو يجسد حقوق وواجبات طرفي المعادلة من المستهلكين وصناع وتجار. وبالإضافة إلى </a:t>
            </a:r>
            <a:r>
              <a:rPr kumimoji="0" lang="ar-DZ" sz="4800" b="1" i="0" u="none" strike="noStrike" cap="none" normalizeH="0" baseline="0" dirty="0" err="1" smtClean="0">
                <a:ln>
                  <a:noFill/>
                </a:ln>
                <a:solidFill>
                  <a:schemeClr val="tx1"/>
                </a:solidFill>
                <a:effectLst/>
                <a:latin typeface="Traditional Arabic" pitchFamily="18" charset="-78"/>
                <a:ea typeface="Arial" pitchFamily="34" charset="0"/>
                <a:cs typeface="Traditional Arabic" pitchFamily="18" charset="-78"/>
              </a:rPr>
              <a:t>االتسويق</a:t>
            </a: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 الاجتماعي يركز على القرارات المتخذة من قبل الأفراد وبما يتناسب مع القيم الفردية لهم ولعموم المجتمع. . وبما يمكن المنظمات التسويقية من تلبية حاجات ورغبات المستهلكين وتحقيق رضاهم.</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4800" b="1" i="0" u="none" strike="noStrike" cap="none" normalizeH="0" baseline="0" dirty="0" smtClean="0">
              <a:ln>
                <a:noFill/>
              </a:ln>
              <a:solidFill>
                <a:schemeClr val="tx1"/>
              </a:solidFill>
              <a:effectLst/>
              <a:latin typeface="Traditional Arabic" pitchFamily="18" charset="-78"/>
              <a:cs typeface="Traditional Arabic" pitchFamily="18" charset="-78"/>
            </a:endParaRPr>
          </a:p>
        </p:txBody>
      </p:sp>
      <p:sp>
        <p:nvSpPr>
          <p:cNvPr id="13316" name="AutoShape 4"/>
          <p:cNvSpPr>
            <a:spLocks noChangeArrowheads="1"/>
          </p:cNvSpPr>
          <p:nvPr/>
        </p:nvSpPr>
        <p:spPr bwMode="auto">
          <a:xfrm>
            <a:off x="1614488" y="2717800"/>
            <a:ext cx="842962" cy="401638"/>
          </a:xfrm>
          <a:prstGeom prst="downArrow">
            <a:avLst>
              <a:gd name="adj1" fmla="val 50000"/>
              <a:gd name="adj2" fmla="val 25000"/>
            </a:avLst>
          </a:prstGeom>
          <a:solidFill>
            <a:srgbClr val="000000"/>
          </a:solidFill>
          <a:ln w="38100">
            <a:solidFill>
              <a:srgbClr val="F2F2F2"/>
            </a:solidFill>
            <a:miter lim="800000"/>
            <a:headEnd/>
            <a:tailEnd/>
          </a:ln>
          <a:effectLst>
            <a:outerShdw dist="28398" dir="3806097" algn="ctr" rotWithShape="0">
              <a:srgbClr val="7F7F7F">
                <a:alpha val="50000"/>
              </a:srgbClr>
            </a:outerShdw>
          </a:effectLst>
        </p:spPr>
        <p:txBody>
          <a:bodyPr vert="eaVert" wrap="square" lIns="91440" tIns="45720" rIns="91440" bIns="45720" numCol="1" anchor="t" anchorCtr="0" compatLnSpc="1">
            <a:prstTxWarp prst="textNoShape">
              <a:avLst/>
            </a:prstTxWarp>
          </a:bodyPr>
          <a:lstStyle/>
          <a:p>
            <a:endParaRPr lang="fr-FR"/>
          </a:p>
        </p:txBody>
      </p:sp>
      <p:sp>
        <p:nvSpPr>
          <p:cNvPr id="13317" name="AutoShape 5"/>
          <p:cNvSpPr>
            <a:spLocks noChangeArrowheads="1"/>
          </p:cNvSpPr>
          <p:nvPr/>
        </p:nvSpPr>
        <p:spPr bwMode="auto">
          <a:xfrm>
            <a:off x="1614488" y="2717800"/>
            <a:ext cx="842962" cy="401638"/>
          </a:xfrm>
          <a:prstGeom prst="downArrow">
            <a:avLst>
              <a:gd name="adj1" fmla="val 50000"/>
              <a:gd name="adj2" fmla="val 25000"/>
            </a:avLst>
          </a:prstGeom>
          <a:solidFill>
            <a:srgbClr val="000000"/>
          </a:solidFill>
          <a:ln w="38100">
            <a:solidFill>
              <a:srgbClr val="F2F2F2"/>
            </a:solidFill>
            <a:miter lim="800000"/>
            <a:headEnd/>
            <a:tailEnd/>
          </a:ln>
          <a:effectLst>
            <a:outerShdw dist="28398" dir="3806097" algn="ctr" rotWithShape="0">
              <a:srgbClr val="7F7F7F">
                <a:alpha val="50000"/>
              </a:srgbClr>
            </a:outerShdw>
          </a:effectLst>
        </p:spPr>
        <p:txBody>
          <a:bodyPr vert="eaVert" wrap="square" lIns="91440" tIns="45720" rIns="91440" bIns="45720" numCol="1" anchor="t" anchorCtr="0" compatLnSpc="1">
            <a:prstTxWarp prst="textNoShape">
              <a:avLst/>
            </a:prstTxWarp>
          </a:bodyPr>
          <a:lstStyle/>
          <a:p>
            <a:endParaRPr lang="fr-FR"/>
          </a:p>
        </p:txBody>
      </p:sp>
      <p:sp>
        <p:nvSpPr>
          <p:cNvPr id="13318" name="AutoShape 6"/>
          <p:cNvSpPr>
            <a:spLocks noChangeArrowheads="1"/>
          </p:cNvSpPr>
          <p:nvPr/>
        </p:nvSpPr>
        <p:spPr bwMode="auto">
          <a:xfrm>
            <a:off x="29473581" y="20281936"/>
            <a:ext cx="12858840" cy="5357850"/>
          </a:xfrm>
          <a:prstGeom prst="roundRect">
            <a:avLst>
              <a:gd name="adj" fmla="val 16667"/>
            </a:avLst>
          </a:prstGeom>
          <a:ln>
            <a:headEnd/>
            <a:tailEn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الأسئلة الفرعية :</a:t>
            </a:r>
          </a:p>
          <a:p>
            <a:pPr marL="0" marR="523875" lvl="0" indent="0" algn="r" defTabSz="914400" rtl="1" eaLnBrk="1" fontAlgn="base" latinLnBrk="0" hangingPunct="1">
              <a:lnSpc>
                <a:spcPct val="100000"/>
              </a:lnSpc>
              <a:spcBef>
                <a:spcPct val="0"/>
              </a:spcBef>
              <a:spcAft>
                <a:spcPts val="1000"/>
              </a:spcAft>
              <a:buClrTx/>
              <a:buSzTx/>
              <a:buFont typeface="Traditional Arabic" pitchFamily="18" charset="-78"/>
              <a:buChar char="1"/>
              <a:tabLst/>
            </a:pP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هل يوجد اثر لتسويق الاجتماعي في المؤسسات محل الدراسة على زيادة الحصة السوقية لها؟</a:t>
            </a:r>
            <a:endParaRPr kumimoji="0" lang="fr-FR"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endParaRPr>
          </a:p>
          <a:p>
            <a:pPr marL="0" marR="1143000" lvl="0" indent="0" algn="r" defTabSz="914400" rtl="1" eaLnBrk="1" fontAlgn="base" latinLnBrk="0" hangingPunct="1">
              <a:lnSpc>
                <a:spcPct val="100000"/>
              </a:lnSpc>
              <a:spcBef>
                <a:spcPct val="0"/>
              </a:spcBef>
              <a:spcAft>
                <a:spcPts val="1000"/>
              </a:spcAft>
              <a:buClrTx/>
              <a:buSzTx/>
              <a:buFont typeface="Traditional Arabic" pitchFamily="18" charset="-78"/>
              <a:buChar char="2"/>
              <a:tabLst/>
            </a:pP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هل يوجد أثر ذو دلالة إحصائية لعوامل التسويق الاجتماعي</a:t>
            </a:r>
          </a:p>
          <a:p>
            <a:pPr marL="0" marR="1143000" lvl="0" indent="0" algn="r" defTabSz="914400" rtl="1" eaLnBrk="1" fontAlgn="base" latinLnBrk="0" hangingPunct="1">
              <a:lnSpc>
                <a:spcPct val="100000"/>
              </a:lnSpc>
              <a:spcBef>
                <a:spcPct val="0"/>
              </a:spcBef>
              <a:spcAft>
                <a:spcPts val="1000"/>
              </a:spcAft>
              <a:buClrTx/>
              <a:buSzTx/>
              <a:tabLst/>
            </a:pP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 لرضا، الثقة، التعاملات الاجتماعية، العلاقة مع الموظفين والمساهمة المجتمعية) على الحصة السوقية؟</a:t>
            </a:r>
            <a:endParaRPr kumimoji="0" lang="fr-FR"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endParaRPr>
          </a:p>
          <a:p>
            <a:pPr marL="0" marR="0" lvl="0" indent="0" algn="r" defTabSz="914400" rtl="1" eaLnBrk="1" fontAlgn="base" latinLnBrk="0" hangingPunct="1">
              <a:lnSpc>
                <a:spcPct val="100000"/>
              </a:lnSpc>
              <a:spcBef>
                <a:spcPct val="0"/>
              </a:spcBef>
              <a:spcAft>
                <a:spcPts val="1000"/>
              </a:spcAft>
              <a:buClrTx/>
              <a:buSzTx/>
              <a:tabLst/>
            </a:pPr>
            <a:endParaRPr kumimoji="0" lang="fr-FR"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endParaRPr>
          </a:p>
          <a:p>
            <a:pPr marL="0" marR="1143000" lvl="0" indent="0" algn="r" defTabSz="914400" rtl="1" eaLnBrk="1" fontAlgn="base" latinLnBrk="0" hangingPunct="1">
              <a:lnSpc>
                <a:spcPct val="100000"/>
              </a:lnSpc>
              <a:spcBef>
                <a:spcPct val="0"/>
              </a:spcBef>
              <a:spcAft>
                <a:spcPts val="1000"/>
              </a:spcAft>
              <a:buClrTx/>
              <a:buSzTx/>
              <a:tabLst/>
            </a:pPr>
            <a:endParaRPr kumimoji="0" lang="fr-FR"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fr-FR" sz="4800" b="1" i="0" u="none" strike="noStrike" cap="none" normalizeH="0" baseline="0" dirty="0" smtClean="0">
              <a:ln>
                <a:noFill/>
              </a:ln>
              <a:solidFill>
                <a:schemeClr val="tx1"/>
              </a:solidFill>
              <a:effectLst/>
              <a:latin typeface="Traditional Arabic" pitchFamily="18" charset="-78"/>
              <a:cs typeface="Traditional Arabic" pitchFamily="18" charset="-78"/>
            </a:endParaRPr>
          </a:p>
        </p:txBody>
      </p:sp>
      <p:sp>
        <p:nvSpPr>
          <p:cNvPr id="13319" name="AutoShape 7"/>
          <p:cNvSpPr>
            <a:spLocks noChangeArrowheads="1"/>
          </p:cNvSpPr>
          <p:nvPr/>
        </p:nvSpPr>
        <p:spPr bwMode="auto">
          <a:xfrm>
            <a:off x="29473581" y="16924350"/>
            <a:ext cx="12644526" cy="1785950"/>
          </a:xfrm>
          <a:prstGeom prst="roundRect">
            <a:avLst>
              <a:gd name="adj" fmla="val 16667"/>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طرح الإشكالية :</a:t>
            </a:r>
            <a:r>
              <a:rPr kumimoji="0" lang="fr-FR"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  </a:t>
            </a: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 إلى أي مدى يمكن لتسويق الاجتماعي بعوامله أن يساهم في زيادة الحصة السوقية لمؤسسات محل الدراسة؟</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4800" b="0" i="0" u="none" strike="noStrike" cap="none" normalizeH="0" baseline="0" dirty="0" smtClean="0">
              <a:ln>
                <a:noFill/>
              </a:ln>
              <a:solidFill>
                <a:schemeClr val="tx1"/>
              </a:solidFill>
              <a:effectLst/>
              <a:latin typeface="Traditional Arabic" pitchFamily="18" charset="-78"/>
              <a:cs typeface="Traditional Arabic" pitchFamily="18" charset="-78"/>
            </a:endParaRPr>
          </a:p>
        </p:txBody>
      </p:sp>
      <p:sp>
        <p:nvSpPr>
          <p:cNvPr id="16" name="Flèche courbée vers la droite 15"/>
          <p:cNvSpPr/>
          <p:nvPr/>
        </p:nvSpPr>
        <p:spPr>
          <a:xfrm rot="5689829">
            <a:off x="5618598" y="12067035"/>
            <a:ext cx="1305379" cy="2357454"/>
          </a:xfrm>
          <a:prstGeom prst="curvedRightArrow">
            <a:avLst>
              <a:gd name="adj1" fmla="val 13667"/>
              <a:gd name="adj2" fmla="val 55471"/>
              <a:gd name="adj3" fmla="val 25000"/>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fr-FR">
              <a:solidFill>
                <a:schemeClr val="tx1"/>
              </a:solidFill>
            </a:endParaRPr>
          </a:p>
        </p:txBody>
      </p:sp>
      <p:sp>
        <p:nvSpPr>
          <p:cNvPr id="17" name="Flèche courbée vers la droite 16"/>
          <p:cNvSpPr/>
          <p:nvPr/>
        </p:nvSpPr>
        <p:spPr>
          <a:xfrm rot="5689829">
            <a:off x="36816415" y="18281203"/>
            <a:ext cx="1305379" cy="2357454"/>
          </a:xfrm>
          <a:prstGeom prst="curvedRightArrow">
            <a:avLst>
              <a:gd name="adj1" fmla="val 13667"/>
              <a:gd name="adj2" fmla="val 55471"/>
              <a:gd name="adj3" fmla="val 25000"/>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fr-FR">
              <a:solidFill>
                <a:schemeClr val="tx1"/>
              </a:solidFill>
            </a:endParaRPr>
          </a:p>
        </p:txBody>
      </p:sp>
      <p:sp>
        <p:nvSpPr>
          <p:cNvPr id="19" name="Flèche courbée vers la gauche 18"/>
          <p:cNvSpPr/>
          <p:nvPr/>
        </p:nvSpPr>
        <p:spPr>
          <a:xfrm rot="6088234">
            <a:off x="27559928" y="22778545"/>
            <a:ext cx="1857388" cy="1924744"/>
          </a:xfrm>
          <a:prstGeom prst="curvedLef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fr-FR">
              <a:solidFill>
                <a:schemeClr val="tx1"/>
              </a:solidFill>
            </a:endParaRPr>
          </a:p>
        </p:txBody>
      </p:sp>
      <p:sp>
        <p:nvSpPr>
          <p:cNvPr id="13320" name="AutoShape 8"/>
          <p:cNvSpPr>
            <a:spLocks noChangeArrowheads="1"/>
          </p:cNvSpPr>
          <p:nvPr/>
        </p:nvSpPr>
        <p:spPr bwMode="auto">
          <a:xfrm>
            <a:off x="19972327" y="18281672"/>
            <a:ext cx="9144064" cy="4357718"/>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فرضيات الدراسة :</a:t>
            </a:r>
            <a:endParaRPr kumimoji="0" lang="ar-SA" sz="4800" b="0"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endParaRPr>
          </a:p>
          <a:p>
            <a:pPr marL="0" lvl="0" indent="0" algn="r" rtl="1" eaLnBrk="1" fontAlgn="base" latinLnBrk="0" hangingPunct="1">
              <a:lnSpc>
                <a:spcPct val="100000"/>
              </a:lnSpc>
              <a:spcBef>
                <a:spcPct val="0"/>
              </a:spcBef>
              <a:spcAft>
                <a:spcPts val="1000"/>
              </a:spcAft>
              <a:tabLst/>
            </a:pPr>
            <a:r>
              <a:rPr kumimoji="0" lang="fr-FR" sz="4800" b="0"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1/</a:t>
            </a:r>
            <a:r>
              <a:rPr kumimoji="0" lang="ar-DZ" sz="4800" b="0"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 لا يوجد اثر لتسويق الاجتماعي في المؤسسة محل الدراسة على زيادة الحصة السوقية لها؛</a:t>
            </a:r>
          </a:p>
          <a:p>
            <a:pPr marL="0" lvl="0" indent="0" algn="r" rtl="1" eaLnBrk="1" fontAlgn="base" latinLnBrk="0" hangingPunct="1">
              <a:lnSpc>
                <a:spcPct val="100000"/>
              </a:lnSpc>
              <a:spcBef>
                <a:spcPct val="0"/>
              </a:spcBef>
              <a:spcAft>
                <a:spcPts val="1000"/>
              </a:spcAft>
              <a:tabLst/>
            </a:pPr>
            <a:r>
              <a:rPr kumimoji="0" lang="fr-FR" sz="4800" b="0"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 2/</a:t>
            </a:r>
            <a:r>
              <a:rPr kumimoji="0" lang="ar-DZ" sz="4800" b="0"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 لا يوجد أثر ذو دلالة إحصائية لعوامل التسويق الاجتماعي على الحصة السوقية؛</a:t>
            </a:r>
            <a:endParaRPr kumimoji="0" lang="fr-FR" sz="4800" b="0"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endParaRPr>
          </a:p>
          <a:p>
            <a:pPr marL="0" lvl="0" indent="0" algn="r" rtl="1" eaLnBrk="1" fontAlgn="base" latinLnBrk="0" hangingPunct="1">
              <a:lnSpc>
                <a:spcPct val="100000"/>
              </a:lnSpc>
              <a:spcBef>
                <a:spcPct val="0"/>
              </a:spcBef>
              <a:spcAft>
                <a:spcPts val="1000"/>
              </a:spcAft>
              <a:tabLst/>
            </a:pPr>
            <a:endParaRPr kumimoji="0" lang="fr-FR" sz="4800" b="0"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fr-FR" sz="4800" b="0"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fr-FR" sz="4800" b="0" i="0" u="none" strike="noStrike" cap="none" normalizeH="0" baseline="0" dirty="0" smtClean="0">
              <a:ln>
                <a:noFill/>
              </a:ln>
              <a:solidFill>
                <a:schemeClr val="tx1"/>
              </a:solidFill>
              <a:effectLst/>
              <a:latin typeface="Traditional Arabic" pitchFamily="18" charset="-78"/>
              <a:cs typeface="Traditional Arabic" pitchFamily="18" charset="-78"/>
            </a:endParaRPr>
          </a:p>
        </p:txBody>
      </p:sp>
      <p:sp>
        <p:nvSpPr>
          <p:cNvPr id="13322" name="Oval 10"/>
          <p:cNvSpPr>
            <a:spLocks noChangeArrowheads="1"/>
          </p:cNvSpPr>
          <p:nvPr/>
        </p:nvSpPr>
        <p:spPr bwMode="auto">
          <a:xfrm>
            <a:off x="12757089" y="9709112"/>
            <a:ext cx="14073286" cy="1643074"/>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ar-DZ" sz="60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عوامل التسويق الاجتماعي</a:t>
            </a:r>
            <a:endParaRPr kumimoji="0" lang="fr-FR" sz="6000" b="1" i="0" u="none" strike="noStrike" cap="none" normalizeH="0" baseline="0" dirty="0" smtClean="0">
              <a:ln>
                <a:noFill/>
              </a:ln>
              <a:solidFill>
                <a:schemeClr val="tx1"/>
              </a:solidFill>
              <a:effectLst/>
              <a:latin typeface="Traditional Arabic" pitchFamily="18" charset="-78"/>
              <a:cs typeface="Traditional Arabic" pitchFamily="18" charset="-78"/>
            </a:endParaRPr>
          </a:p>
        </p:txBody>
      </p:sp>
      <p:cxnSp>
        <p:nvCxnSpPr>
          <p:cNvPr id="13323" name="AutoShape 11"/>
          <p:cNvCxnSpPr>
            <a:cxnSpLocks noChangeShapeType="1"/>
          </p:cNvCxnSpPr>
          <p:nvPr/>
        </p:nvCxnSpPr>
        <p:spPr bwMode="auto">
          <a:xfrm rot="10800000">
            <a:off x="12393624" y="11495062"/>
            <a:ext cx="15365446" cy="34478"/>
          </a:xfrm>
          <a:prstGeom prst="straightConnector1">
            <a:avLst/>
          </a:prstGeom>
          <a:ln>
            <a:headEnd/>
            <a:tailEnd/>
          </a:ln>
        </p:spPr>
        <p:style>
          <a:lnRef idx="2">
            <a:schemeClr val="accent4"/>
          </a:lnRef>
          <a:fillRef idx="0">
            <a:schemeClr val="accent4"/>
          </a:fillRef>
          <a:effectRef idx="1">
            <a:schemeClr val="accent4"/>
          </a:effectRef>
          <a:fontRef idx="minor">
            <a:schemeClr val="tx1"/>
          </a:fontRef>
        </p:style>
      </p:cxnSp>
      <p:cxnSp>
        <p:nvCxnSpPr>
          <p:cNvPr id="13324" name="AutoShape 12"/>
          <p:cNvCxnSpPr>
            <a:cxnSpLocks noChangeShapeType="1"/>
          </p:cNvCxnSpPr>
          <p:nvPr/>
        </p:nvCxnSpPr>
        <p:spPr bwMode="auto">
          <a:xfrm rot="16200000" flipH="1">
            <a:off x="27223284" y="12245161"/>
            <a:ext cx="1285884" cy="71438"/>
          </a:xfrm>
          <a:prstGeom prst="straightConnector1">
            <a:avLst/>
          </a:prstGeom>
          <a:ln>
            <a:headEnd/>
            <a:tailEnd type="triangle" w="med" len="med"/>
          </a:ln>
        </p:spPr>
        <p:style>
          <a:lnRef idx="2">
            <a:schemeClr val="accent4"/>
          </a:lnRef>
          <a:fillRef idx="0">
            <a:schemeClr val="accent4"/>
          </a:fillRef>
          <a:effectRef idx="1">
            <a:schemeClr val="accent4"/>
          </a:effectRef>
          <a:fontRef idx="minor">
            <a:schemeClr val="tx1"/>
          </a:fontRef>
        </p:style>
      </p:cxnSp>
      <p:cxnSp>
        <p:nvCxnSpPr>
          <p:cNvPr id="13325" name="AutoShape 13"/>
          <p:cNvCxnSpPr>
            <a:cxnSpLocks noChangeShapeType="1"/>
          </p:cNvCxnSpPr>
          <p:nvPr/>
        </p:nvCxnSpPr>
        <p:spPr bwMode="auto">
          <a:xfrm rot="5400000">
            <a:off x="23509302" y="12173723"/>
            <a:ext cx="1142214" cy="72232"/>
          </a:xfrm>
          <a:prstGeom prst="straightConnector1">
            <a:avLst/>
          </a:prstGeom>
          <a:ln>
            <a:headEnd/>
            <a:tailEnd type="triangle" w="med" len="med"/>
          </a:ln>
        </p:spPr>
        <p:style>
          <a:lnRef idx="2">
            <a:schemeClr val="accent3"/>
          </a:lnRef>
          <a:fillRef idx="0">
            <a:schemeClr val="accent3"/>
          </a:fillRef>
          <a:effectRef idx="1">
            <a:schemeClr val="accent3"/>
          </a:effectRef>
          <a:fontRef idx="minor">
            <a:schemeClr val="tx1"/>
          </a:fontRef>
        </p:style>
      </p:cxnSp>
      <p:cxnSp>
        <p:nvCxnSpPr>
          <p:cNvPr id="13326" name="AutoShape 14"/>
          <p:cNvCxnSpPr>
            <a:cxnSpLocks noChangeShapeType="1"/>
          </p:cNvCxnSpPr>
          <p:nvPr/>
        </p:nvCxnSpPr>
        <p:spPr bwMode="auto">
          <a:xfrm rot="5400000">
            <a:off x="19258741" y="12138004"/>
            <a:ext cx="1285090" cy="794"/>
          </a:xfrm>
          <a:prstGeom prst="straightConnector1">
            <a:avLst/>
          </a:prstGeom>
          <a:ln>
            <a:headEnd/>
            <a:tailEnd type="triangle" w="med" len="med"/>
          </a:ln>
        </p:spPr>
        <p:style>
          <a:lnRef idx="2">
            <a:schemeClr val="accent3"/>
          </a:lnRef>
          <a:fillRef idx="0">
            <a:schemeClr val="accent3"/>
          </a:fillRef>
          <a:effectRef idx="1">
            <a:schemeClr val="accent3"/>
          </a:effectRef>
          <a:fontRef idx="minor">
            <a:schemeClr val="tx1"/>
          </a:fontRef>
        </p:style>
      </p:cxnSp>
      <p:cxnSp>
        <p:nvCxnSpPr>
          <p:cNvPr id="13327" name="AutoShape 15"/>
          <p:cNvCxnSpPr>
            <a:cxnSpLocks noChangeShapeType="1"/>
          </p:cNvCxnSpPr>
          <p:nvPr/>
        </p:nvCxnSpPr>
        <p:spPr bwMode="auto">
          <a:xfrm rot="16200000" flipH="1">
            <a:off x="16079750" y="12103079"/>
            <a:ext cx="1285090" cy="70644"/>
          </a:xfrm>
          <a:prstGeom prst="straightConnector1">
            <a:avLst/>
          </a:prstGeom>
          <a:ln>
            <a:headEnd/>
            <a:tailEnd type="triangle" w="med" len="med"/>
          </a:ln>
        </p:spPr>
        <p:style>
          <a:lnRef idx="2">
            <a:schemeClr val="accent3"/>
          </a:lnRef>
          <a:fillRef idx="0">
            <a:schemeClr val="accent3"/>
          </a:fillRef>
          <a:effectRef idx="1">
            <a:schemeClr val="accent3"/>
          </a:effectRef>
          <a:fontRef idx="minor">
            <a:schemeClr val="tx1"/>
          </a:fontRef>
        </p:style>
      </p:cxnSp>
      <p:cxnSp>
        <p:nvCxnSpPr>
          <p:cNvPr id="13328" name="AutoShape 16"/>
          <p:cNvCxnSpPr>
            <a:cxnSpLocks noChangeShapeType="1"/>
          </p:cNvCxnSpPr>
          <p:nvPr/>
        </p:nvCxnSpPr>
        <p:spPr bwMode="auto">
          <a:xfrm rot="16200000" flipH="1">
            <a:off x="11829189" y="11995922"/>
            <a:ext cx="1213652" cy="70644"/>
          </a:xfrm>
          <a:prstGeom prst="straightConnector1">
            <a:avLst/>
          </a:prstGeom>
          <a:ln>
            <a:headEnd/>
            <a:tailEnd type="triangle" w="med" len="med"/>
          </a:ln>
        </p:spPr>
        <p:style>
          <a:lnRef idx="2">
            <a:schemeClr val="accent3"/>
          </a:lnRef>
          <a:fillRef idx="0">
            <a:schemeClr val="accent3"/>
          </a:fillRef>
          <a:effectRef idx="1">
            <a:schemeClr val="accent3"/>
          </a:effectRef>
          <a:fontRef idx="minor">
            <a:schemeClr val="tx1"/>
          </a:fontRef>
        </p:style>
      </p:cxnSp>
      <p:grpSp>
        <p:nvGrpSpPr>
          <p:cNvPr id="71" name="Groupe 70"/>
          <p:cNvGrpSpPr/>
          <p:nvPr/>
        </p:nvGrpSpPr>
        <p:grpSpPr>
          <a:xfrm>
            <a:off x="9971007" y="12709508"/>
            <a:ext cx="18645318" cy="1463535"/>
            <a:chOff x="9899569" y="14138268"/>
            <a:chExt cx="18645318" cy="1463535"/>
          </a:xfrm>
        </p:grpSpPr>
        <p:sp>
          <p:nvSpPr>
            <p:cNvPr id="13330" name="Rectangle 18"/>
            <p:cNvSpPr>
              <a:spLocks noChangeArrowheads="1"/>
            </p:cNvSpPr>
            <p:nvPr/>
          </p:nvSpPr>
          <p:spPr bwMode="auto">
            <a:xfrm>
              <a:off x="25636202" y="14387357"/>
              <a:ext cx="2908685" cy="89397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رضا المشتركين</a:t>
              </a:r>
              <a:endParaRPr kumimoji="0" lang="fr-FR" sz="4800" b="1" i="0" u="none" strike="noStrike" cap="none" normalizeH="0" baseline="0" dirty="0" smtClean="0">
                <a:ln>
                  <a:noFill/>
                </a:ln>
                <a:solidFill>
                  <a:schemeClr val="tx1"/>
                </a:solidFill>
                <a:effectLst/>
                <a:latin typeface="Arial" pitchFamily="34" charset="0"/>
                <a:cs typeface="Arial" pitchFamily="34" charset="0"/>
              </a:endParaRPr>
            </a:p>
          </p:txBody>
        </p:sp>
        <p:sp>
          <p:nvSpPr>
            <p:cNvPr id="13331" name="Rectangle 19"/>
            <p:cNvSpPr>
              <a:spLocks noChangeArrowheads="1"/>
            </p:cNvSpPr>
            <p:nvPr/>
          </p:nvSpPr>
          <p:spPr bwMode="auto">
            <a:xfrm>
              <a:off x="23687103" y="14458795"/>
              <a:ext cx="1802120" cy="89397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الثقة</a:t>
              </a:r>
              <a:endParaRPr kumimoji="0" lang="fr-FR" sz="4800" b="1" i="0" u="none" strike="noStrike" cap="none" normalizeH="0" baseline="0" dirty="0" smtClean="0">
                <a:ln>
                  <a:noFill/>
                </a:ln>
                <a:solidFill>
                  <a:schemeClr val="tx1"/>
                </a:solidFill>
                <a:effectLst/>
                <a:latin typeface="Traditional Arabic" pitchFamily="18" charset="-78"/>
                <a:cs typeface="Traditional Arabic" pitchFamily="18" charset="-78"/>
              </a:endParaRPr>
            </a:p>
          </p:txBody>
        </p:sp>
        <p:sp>
          <p:nvSpPr>
            <p:cNvPr id="13332" name="Rectangle 20"/>
            <p:cNvSpPr>
              <a:spLocks noChangeArrowheads="1"/>
            </p:cNvSpPr>
            <p:nvPr/>
          </p:nvSpPr>
          <p:spPr bwMode="auto">
            <a:xfrm>
              <a:off x="18757880" y="14244481"/>
              <a:ext cx="4714909" cy="1285884"/>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ar-DZ" sz="4800" b="1" i="0" u="none" strike="noStrike" cap="none" normalizeH="0" baseline="0" smtClean="0">
                  <a:ln>
                    <a:noFill/>
                  </a:ln>
                  <a:solidFill>
                    <a:schemeClr val="tx1"/>
                  </a:solidFill>
                  <a:effectLst/>
                  <a:latin typeface="Traditional Arabic" pitchFamily="18" charset="-78"/>
                  <a:ea typeface="Arial" pitchFamily="34" charset="0"/>
                  <a:cs typeface="Traditional Arabic" pitchFamily="18" charset="-78"/>
                </a:rPr>
                <a:t>التعاملات الاجتماعية</a:t>
              </a:r>
              <a:endParaRPr kumimoji="0" lang="fr-FR" sz="4800" b="1" i="0" u="none" strike="noStrike" cap="none" normalizeH="0" baseline="0" smtClean="0">
                <a:ln>
                  <a:noFill/>
                </a:ln>
                <a:solidFill>
                  <a:schemeClr val="tx1"/>
                </a:solidFill>
                <a:effectLst/>
                <a:latin typeface="Traditional Arabic" pitchFamily="18" charset="-78"/>
                <a:cs typeface="Traditional Arabic" pitchFamily="18" charset="-78"/>
              </a:endParaRPr>
            </a:p>
          </p:txBody>
        </p:sp>
        <p:sp>
          <p:nvSpPr>
            <p:cNvPr id="13333" name="Rectangle 21"/>
            <p:cNvSpPr>
              <a:spLocks noChangeArrowheads="1"/>
            </p:cNvSpPr>
            <p:nvPr/>
          </p:nvSpPr>
          <p:spPr bwMode="auto">
            <a:xfrm>
              <a:off x="14185850" y="14315919"/>
              <a:ext cx="4429155" cy="1285884"/>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ar-DZ" sz="4800" b="1" i="0" u="none" strike="noStrike" cap="none" normalizeH="0" baseline="0" smtClean="0">
                  <a:ln>
                    <a:noFill/>
                  </a:ln>
                  <a:solidFill>
                    <a:schemeClr val="tx1"/>
                  </a:solidFill>
                  <a:effectLst/>
                  <a:latin typeface="Traditional Arabic" pitchFamily="18" charset="-78"/>
                  <a:ea typeface="Arial" pitchFamily="34" charset="0"/>
                  <a:cs typeface="Traditional Arabic" pitchFamily="18" charset="-78"/>
                </a:rPr>
                <a:t>المساهمة المجتمعية</a:t>
              </a:r>
              <a:endParaRPr kumimoji="0" lang="fr-FR" sz="4800" b="1" i="0" u="none" strike="noStrike" cap="none" normalizeH="0" baseline="0" smtClean="0">
                <a:ln>
                  <a:noFill/>
                </a:ln>
                <a:solidFill>
                  <a:schemeClr val="tx1"/>
                </a:solidFill>
                <a:effectLst/>
                <a:latin typeface="Arial" pitchFamily="34" charset="0"/>
                <a:cs typeface="Arial" pitchFamily="34" charset="0"/>
              </a:endParaRPr>
            </a:p>
          </p:txBody>
        </p:sp>
        <p:sp>
          <p:nvSpPr>
            <p:cNvPr id="13334" name="Rectangle 22"/>
            <p:cNvSpPr>
              <a:spLocks noChangeArrowheads="1"/>
            </p:cNvSpPr>
            <p:nvPr/>
          </p:nvSpPr>
          <p:spPr bwMode="auto">
            <a:xfrm>
              <a:off x="9899569" y="14138268"/>
              <a:ext cx="4214842" cy="1285884"/>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العلاقة مع الموظفين</a:t>
              </a:r>
              <a:endParaRPr kumimoji="0" lang="fr-FR" sz="4800" b="1" i="0" u="none" strike="noStrike" cap="none" normalizeH="0" baseline="0" dirty="0" smtClean="0">
                <a:ln>
                  <a:noFill/>
                </a:ln>
                <a:solidFill>
                  <a:schemeClr val="tx1"/>
                </a:solidFill>
                <a:effectLst/>
                <a:latin typeface="Traditional Arabic" pitchFamily="18" charset="-78"/>
                <a:cs typeface="Traditional Arabic" pitchFamily="18" charset="-78"/>
              </a:endParaRPr>
            </a:p>
          </p:txBody>
        </p:sp>
      </p:grpSp>
      <p:grpSp>
        <p:nvGrpSpPr>
          <p:cNvPr id="55" name="Groupe 54"/>
          <p:cNvGrpSpPr/>
          <p:nvPr/>
        </p:nvGrpSpPr>
        <p:grpSpPr>
          <a:xfrm>
            <a:off x="13114279" y="13995392"/>
            <a:ext cx="15001980" cy="3465687"/>
            <a:chOff x="13257155" y="12637292"/>
            <a:chExt cx="15001980" cy="3465687"/>
          </a:xfrm>
        </p:grpSpPr>
        <p:cxnSp>
          <p:nvCxnSpPr>
            <p:cNvPr id="13336" name="AutoShape 24"/>
            <p:cNvCxnSpPr>
              <a:cxnSpLocks noChangeShapeType="1"/>
            </p:cNvCxnSpPr>
            <p:nvPr/>
          </p:nvCxnSpPr>
          <p:spPr bwMode="auto">
            <a:xfrm rot="10800000" flipV="1">
              <a:off x="24401483" y="12851606"/>
              <a:ext cx="3857652" cy="2500330"/>
            </a:xfrm>
            <a:prstGeom prst="straightConnector1">
              <a:avLst/>
            </a:prstGeom>
            <a:ln>
              <a:headEnd/>
              <a:tailEnd type="triangle" w="med" len="med"/>
            </a:ln>
          </p:spPr>
          <p:style>
            <a:lnRef idx="1">
              <a:schemeClr val="accent4"/>
            </a:lnRef>
            <a:fillRef idx="2">
              <a:schemeClr val="accent4"/>
            </a:fillRef>
            <a:effectRef idx="1">
              <a:schemeClr val="accent4"/>
            </a:effectRef>
            <a:fontRef idx="minor">
              <a:schemeClr val="dk1"/>
            </a:fontRef>
          </p:style>
        </p:cxnSp>
        <p:cxnSp>
          <p:nvCxnSpPr>
            <p:cNvPr id="13337" name="AutoShape 25"/>
            <p:cNvCxnSpPr>
              <a:cxnSpLocks noChangeShapeType="1"/>
            </p:cNvCxnSpPr>
            <p:nvPr/>
          </p:nvCxnSpPr>
          <p:spPr bwMode="auto">
            <a:xfrm>
              <a:off x="13257155" y="12851606"/>
              <a:ext cx="2286016" cy="2071702"/>
            </a:xfrm>
            <a:prstGeom prst="straightConnector1">
              <a:avLst/>
            </a:prstGeom>
            <a:ln>
              <a:headEnd/>
              <a:tailEnd type="triangle" w="med" len="med"/>
            </a:ln>
          </p:spPr>
          <p:style>
            <a:lnRef idx="1">
              <a:schemeClr val="accent4"/>
            </a:lnRef>
            <a:fillRef idx="2">
              <a:schemeClr val="accent4"/>
            </a:fillRef>
            <a:effectRef idx="1">
              <a:schemeClr val="accent4"/>
            </a:effectRef>
            <a:fontRef idx="minor">
              <a:schemeClr val="dk1"/>
            </a:fontRef>
          </p:style>
        </p:cxnSp>
        <p:cxnSp>
          <p:nvCxnSpPr>
            <p:cNvPr id="13338" name="AutoShape 26"/>
            <p:cNvCxnSpPr>
              <a:cxnSpLocks noChangeShapeType="1"/>
            </p:cNvCxnSpPr>
            <p:nvPr/>
          </p:nvCxnSpPr>
          <p:spPr bwMode="auto">
            <a:xfrm rot="16200000" flipH="1">
              <a:off x="14873976" y="13325419"/>
              <a:ext cx="1884552" cy="1025474"/>
            </a:xfrm>
            <a:prstGeom prst="straightConnector1">
              <a:avLst/>
            </a:prstGeom>
            <a:ln>
              <a:headEnd/>
              <a:tailEnd type="triangle" w="med" len="med"/>
            </a:ln>
          </p:spPr>
          <p:style>
            <a:lnRef idx="1">
              <a:schemeClr val="accent4"/>
            </a:lnRef>
            <a:fillRef idx="2">
              <a:schemeClr val="accent4"/>
            </a:fillRef>
            <a:effectRef idx="1">
              <a:schemeClr val="accent4"/>
            </a:effectRef>
            <a:fontRef idx="minor">
              <a:schemeClr val="dk1"/>
            </a:fontRef>
          </p:style>
        </p:cxnSp>
        <p:cxnSp>
          <p:nvCxnSpPr>
            <p:cNvPr id="13339" name="AutoShape 27"/>
            <p:cNvCxnSpPr>
              <a:cxnSpLocks noChangeShapeType="1"/>
            </p:cNvCxnSpPr>
            <p:nvPr/>
          </p:nvCxnSpPr>
          <p:spPr bwMode="auto">
            <a:xfrm rot="5400000">
              <a:off x="19509163" y="13816408"/>
              <a:ext cx="2141568" cy="72232"/>
            </a:xfrm>
            <a:prstGeom prst="straightConnector1">
              <a:avLst/>
            </a:prstGeom>
            <a:ln>
              <a:headEnd/>
              <a:tailEnd type="triangle" w="med" len="med"/>
            </a:ln>
          </p:spPr>
          <p:style>
            <a:lnRef idx="1">
              <a:schemeClr val="accent4"/>
            </a:lnRef>
            <a:fillRef idx="2">
              <a:schemeClr val="accent4"/>
            </a:fillRef>
            <a:effectRef idx="1">
              <a:schemeClr val="accent4"/>
            </a:effectRef>
            <a:fontRef idx="minor">
              <a:schemeClr val="dk1"/>
            </a:fontRef>
          </p:style>
        </p:cxnSp>
        <p:cxnSp>
          <p:nvCxnSpPr>
            <p:cNvPr id="13340" name="AutoShape 28"/>
            <p:cNvCxnSpPr>
              <a:cxnSpLocks noChangeShapeType="1"/>
            </p:cNvCxnSpPr>
            <p:nvPr/>
          </p:nvCxnSpPr>
          <p:spPr bwMode="auto">
            <a:xfrm rot="5400000">
              <a:off x="22980928" y="13557781"/>
              <a:ext cx="2428892" cy="587914"/>
            </a:xfrm>
            <a:prstGeom prst="straightConnector1">
              <a:avLst/>
            </a:prstGeom>
            <a:ln>
              <a:headEnd/>
              <a:tailEnd type="triangle" w="med" len="med"/>
            </a:ln>
          </p:spPr>
          <p:style>
            <a:lnRef idx="1">
              <a:schemeClr val="accent4"/>
            </a:lnRef>
            <a:fillRef idx="2">
              <a:schemeClr val="accent4"/>
            </a:fillRef>
            <a:effectRef idx="1">
              <a:schemeClr val="accent4"/>
            </a:effectRef>
            <a:fontRef idx="minor">
              <a:schemeClr val="dk1"/>
            </a:fontRef>
          </p:style>
        </p:cxnSp>
        <p:sp>
          <p:nvSpPr>
            <p:cNvPr id="13341" name="Rectangle 29"/>
            <p:cNvSpPr>
              <a:spLocks noChangeArrowheads="1"/>
            </p:cNvSpPr>
            <p:nvPr/>
          </p:nvSpPr>
          <p:spPr bwMode="auto">
            <a:xfrm>
              <a:off x="15686047" y="14994746"/>
              <a:ext cx="8315045" cy="1108233"/>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الحصة السوقية</a:t>
              </a:r>
              <a:endParaRPr kumimoji="0" lang="fr-FR" sz="4800" b="1" i="0" u="none" strike="noStrike" cap="none" normalizeH="0" baseline="0" dirty="0" smtClean="0">
                <a:ln>
                  <a:noFill/>
                </a:ln>
                <a:solidFill>
                  <a:schemeClr val="tx1"/>
                </a:solidFill>
                <a:effectLst/>
                <a:latin typeface="Arial" pitchFamily="34" charset="0"/>
                <a:cs typeface="Arial" pitchFamily="34" charset="0"/>
              </a:endParaRPr>
            </a:p>
          </p:txBody>
        </p:sp>
      </p:grpSp>
      <p:sp>
        <p:nvSpPr>
          <p:cNvPr id="13342" name="AutoShape 30"/>
          <p:cNvSpPr>
            <a:spLocks noChangeArrowheads="1"/>
          </p:cNvSpPr>
          <p:nvPr/>
        </p:nvSpPr>
        <p:spPr bwMode="auto">
          <a:xfrm>
            <a:off x="14971667" y="6994468"/>
            <a:ext cx="9715568" cy="2687501"/>
          </a:xfrm>
          <a:prstGeom prst="horizontalScroll">
            <a:avLst>
              <a:gd name="adj" fmla="val 22811"/>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ar-DZ" sz="6000" b="1" i="0" u="none" strike="noStrike" cap="none" normalizeH="0" baseline="0" smtClean="0">
                <a:ln>
                  <a:noFill/>
                </a:ln>
                <a:solidFill>
                  <a:schemeClr val="tx1"/>
                </a:solidFill>
                <a:effectLst/>
                <a:latin typeface="Traditional Arabic" pitchFamily="18" charset="-78"/>
                <a:ea typeface="Arial" pitchFamily="34" charset="0"/>
                <a:cs typeface="Traditional Arabic" pitchFamily="18" charset="-78"/>
              </a:rPr>
              <a:t>نموذج الدراسة الافتراضي </a:t>
            </a:r>
            <a:endParaRPr kumimoji="0" lang="fr-FR" sz="6000" b="1" i="0" u="none" strike="noStrike" cap="none" normalizeH="0" baseline="0" smtClean="0">
              <a:ln>
                <a:noFill/>
              </a:ln>
              <a:solidFill>
                <a:schemeClr val="tx1"/>
              </a:solidFill>
              <a:effectLst/>
              <a:latin typeface="Traditional Arabic" pitchFamily="18" charset="-78"/>
              <a:cs typeface="Traditional Arabic" pitchFamily="18" charset="-78"/>
            </a:endParaRPr>
          </a:p>
        </p:txBody>
      </p:sp>
      <p:sp>
        <p:nvSpPr>
          <p:cNvPr id="64" name="Flèche à angle droit 63"/>
          <p:cNvSpPr/>
          <p:nvPr/>
        </p:nvSpPr>
        <p:spPr>
          <a:xfrm rot="16200000">
            <a:off x="24805119" y="16163525"/>
            <a:ext cx="1335868" cy="2571768"/>
          </a:xfrm>
          <a:prstGeom prst="bentUpArrow">
            <a:avLst>
              <a:gd name="adj1" fmla="val 25000"/>
              <a:gd name="adj2" fmla="val 25000"/>
              <a:gd name="adj3" fmla="val 30171"/>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fr-FR"/>
          </a:p>
        </p:txBody>
      </p:sp>
      <p:sp>
        <p:nvSpPr>
          <p:cNvPr id="13343" name="AutoShape 31"/>
          <p:cNvSpPr>
            <a:spLocks noChangeArrowheads="1"/>
          </p:cNvSpPr>
          <p:nvPr/>
        </p:nvSpPr>
        <p:spPr bwMode="auto">
          <a:xfrm>
            <a:off x="898381" y="7288238"/>
            <a:ext cx="10944207" cy="5278394"/>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prstTxWarp prst="textNoShape">
              <a:avLst/>
            </a:prstTxWarp>
          </a:bodyPr>
          <a:lstStyle/>
          <a:p>
            <a:pPr marL="0" marR="571500" lvl="0" indent="0" algn="r" defTabSz="914400" rtl="1" eaLnBrk="1" fontAlgn="base" latinLnBrk="0" hangingPunct="1">
              <a:lnSpc>
                <a:spcPct val="100000"/>
              </a:lnSpc>
              <a:spcBef>
                <a:spcPct val="0"/>
              </a:spcBef>
              <a:spcAft>
                <a:spcPts val="1000"/>
              </a:spcAft>
              <a:buClrTx/>
              <a:buSzTx/>
              <a:buFontTx/>
              <a:buNone/>
              <a:tabLst/>
            </a:pPr>
            <a:r>
              <a:rPr kumimoji="0" lang="ar-SA"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أهمية الدراسة : </a:t>
            </a:r>
          </a:p>
          <a:p>
            <a:pPr marL="0" marR="144463" lvl="0" indent="0" algn="r" defTabSz="914400" rtl="1" eaLnBrk="1" fontAlgn="base" latinLnBrk="0" hangingPunct="1">
              <a:lnSpc>
                <a:spcPct val="100000"/>
              </a:lnSpc>
              <a:spcBef>
                <a:spcPct val="0"/>
              </a:spcBef>
              <a:spcAft>
                <a:spcPts val="1000"/>
              </a:spcAft>
              <a:buClrTx/>
              <a:buSzTx/>
              <a:buFontTx/>
              <a:buNone/>
              <a:tabLst/>
            </a:pPr>
            <a:r>
              <a:rPr kumimoji="0" lang="ar-SA"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   تتمثل أهمية هذه الدراسة في تحديد أهمية التسويق الاجتماعي في تحديد الحصة السوقية للمؤسسات الخدمية، كما أنها تتضمن أيضا </a:t>
            </a: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يساعد على تجاوز التحديات التي تفرزها التغييرات البيئية المتميزة بالدينامكية؛ التعرف على مدى تطبيق التسويق الاجتماعي في المؤسسة محل الدراسة؛</a:t>
            </a:r>
            <a:endParaRPr kumimoji="0" lang="fr-FR"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fr-FR"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4800" b="1" i="0" u="none" strike="noStrike" cap="none" normalizeH="0" baseline="0" dirty="0" smtClean="0">
              <a:ln>
                <a:noFill/>
              </a:ln>
              <a:solidFill>
                <a:schemeClr val="tx1"/>
              </a:solidFill>
              <a:effectLst/>
              <a:latin typeface="Traditional Arabic" pitchFamily="18" charset="-78"/>
              <a:cs typeface="Traditional Arabic" pitchFamily="18" charset="-78"/>
            </a:endParaRPr>
          </a:p>
        </p:txBody>
      </p:sp>
      <p:sp>
        <p:nvSpPr>
          <p:cNvPr id="13344" name="AutoShape 32"/>
          <p:cNvSpPr>
            <a:spLocks noChangeArrowheads="1"/>
          </p:cNvSpPr>
          <p:nvPr/>
        </p:nvSpPr>
        <p:spPr bwMode="auto">
          <a:xfrm>
            <a:off x="755505" y="14066830"/>
            <a:ext cx="8929750" cy="6072230"/>
          </a:xfrm>
          <a:prstGeom prst="roundRect">
            <a:avLst>
              <a:gd name="adj" fmla="val 16667"/>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أهداف الدراسة : </a:t>
            </a:r>
          </a:p>
          <a:p>
            <a:pPr marL="0" marR="0" lvl="0" indent="0" algn="r" defTabSz="914400" rtl="1" eaLnBrk="1" fontAlgn="base" latinLnBrk="0" hangingPunct="1">
              <a:lnSpc>
                <a:spcPct val="100000"/>
              </a:lnSpc>
              <a:spcBef>
                <a:spcPct val="0"/>
              </a:spcBef>
              <a:spcAft>
                <a:spcPct val="0"/>
              </a:spcAft>
              <a:buClrTx/>
              <a:buSzTx/>
              <a:buFontTx/>
              <a:buNone/>
              <a:tabLst/>
            </a:pPr>
            <a:r>
              <a:rPr kumimoji="0" lang="ar-SA"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   نسعى من خلال هذه الدراسة إلى تحقيق ما يلي :</a:t>
            </a:r>
          </a:p>
          <a:p>
            <a:pPr marL="0" marR="571500" lvl="0" indent="0" algn="r" defTabSz="914400" rtl="1" eaLnBrk="1" fontAlgn="base" latinLnBrk="0" hangingPunct="1">
              <a:lnSpc>
                <a:spcPct val="100000"/>
              </a:lnSpc>
              <a:spcBef>
                <a:spcPct val="0"/>
              </a:spcBef>
              <a:spcAft>
                <a:spcPts val="1000"/>
              </a:spcAft>
              <a:buClrTx/>
              <a:buSzTx/>
              <a:buFontTx/>
              <a:buNone/>
              <a:tabLst/>
            </a:pPr>
            <a:r>
              <a:rPr kumimoji="0" lang="fr-FR"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1/</a:t>
            </a: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 الهدف الأساسي هو محاولة معرفة أثر التسويق الاجتماعي على الحصة السوقية للمؤسسة محل الدراسة؛</a:t>
            </a:r>
            <a:endParaRPr kumimoji="0" lang="fr-FR"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endParaRPr>
          </a:p>
          <a:p>
            <a:pPr marL="0" marR="0" lvl="0" indent="0" algn="r" defTabSz="914400" rtl="1" eaLnBrk="1" fontAlgn="base" latinLnBrk="0" hangingPunct="1">
              <a:lnSpc>
                <a:spcPct val="100000"/>
              </a:lnSpc>
              <a:spcBef>
                <a:spcPct val="0"/>
              </a:spcBef>
              <a:spcAft>
                <a:spcPct val="0"/>
              </a:spcAft>
              <a:buClrTx/>
              <a:buSzTx/>
              <a:buFontTx/>
              <a:buNone/>
              <a:tabLst/>
            </a:pPr>
            <a:r>
              <a:rPr kumimoji="0" lang="fr-FR" sz="4800" b="1" i="0" u="none" strike="noStrike" cap="none" normalizeH="0" baseline="0" smtClean="0">
                <a:ln>
                  <a:noFill/>
                </a:ln>
                <a:solidFill>
                  <a:schemeClr val="tx1"/>
                </a:solidFill>
                <a:effectLst/>
                <a:latin typeface="Traditional Arabic" pitchFamily="18" charset="-78"/>
                <a:ea typeface="Arial" pitchFamily="34" charset="0"/>
                <a:cs typeface="Traditional Arabic" pitchFamily="18" charset="-78"/>
              </a:rPr>
              <a:t> </a:t>
            </a:r>
            <a:endParaRPr kumimoji="0" lang="fr-FR" sz="4800" b="1" i="0" u="none" strike="noStrike" cap="none" normalizeH="0" baseline="0" dirty="0" smtClean="0">
              <a:ln>
                <a:noFill/>
              </a:ln>
              <a:solidFill>
                <a:schemeClr val="tx1"/>
              </a:solidFill>
              <a:effectLst/>
              <a:latin typeface="Traditional Arabic" pitchFamily="18" charset="-78"/>
              <a:cs typeface="Traditional Arabic" pitchFamily="18" charset="-78"/>
            </a:endParaRPr>
          </a:p>
        </p:txBody>
      </p:sp>
      <p:sp>
        <p:nvSpPr>
          <p:cNvPr id="67" name="Flèche courbée vers la droite 66"/>
          <p:cNvSpPr/>
          <p:nvPr/>
        </p:nvSpPr>
        <p:spPr>
          <a:xfrm rot="16200000">
            <a:off x="9367013" y="28536253"/>
            <a:ext cx="993676" cy="2357454"/>
          </a:xfrm>
          <a:prstGeom prst="curvedRightArrow">
            <a:avLst>
              <a:gd name="adj1" fmla="val 13667"/>
              <a:gd name="adj2" fmla="val 55471"/>
              <a:gd name="adj3" fmla="val 25000"/>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fr-FR">
              <a:solidFill>
                <a:schemeClr val="tx1"/>
              </a:solidFill>
            </a:endParaRPr>
          </a:p>
        </p:txBody>
      </p:sp>
      <p:sp>
        <p:nvSpPr>
          <p:cNvPr id="13345" name="Rectangle 33"/>
          <p:cNvSpPr>
            <a:spLocks noChangeArrowheads="1"/>
          </p:cNvSpPr>
          <p:nvPr/>
        </p:nvSpPr>
        <p:spPr bwMode="auto">
          <a:xfrm>
            <a:off x="9836190" y="18353110"/>
            <a:ext cx="9993261" cy="10858576"/>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هيكل الدراسة :</a:t>
            </a:r>
          </a:p>
          <a:p>
            <a:pPr marL="0" marR="0" lvl="0" indent="0" algn="r" defTabSz="914400" rtl="1" eaLnBrk="1" fontAlgn="base" latinLnBrk="0" hangingPunct="1">
              <a:lnSpc>
                <a:spcPct val="100000"/>
              </a:lnSpc>
              <a:spcBef>
                <a:spcPct val="0"/>
              </a:spcBef>
              <a:spcAft>
                <a:spcPct val="0"/>
              </a:spcAft>
              <a:buClrTx/>
              <a:buSzTx/>
              <a:buFontTx/>
              <a:buNone/>
              <a:tabLst/>
            </a:pP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بغية معالجة الإشكالية المطروحة قمنا بتقسيم البحث إلى فصلين :</a:t>
            </a:r>
          </a:p>
          <a:p>
            <a:pPr marL="0" marR="0" lvl="0" indent="0" algn="r" defTabSz="914400" rtl="1" eaLnBrk="1" fontAlgn="base" latinLnBrk="0" hangingPunct="1">
              <a:lnSpc>
                <a:spcPct val="100000"/>
              </a:lnSpc>
              <a:spcBef>
                <a:spcPct val="0"/>
              </a:spcBef>
              <a:spcAft>
                <a:spcPct val="0"/>
              </a:spcAft>
              <a:buClrTx/>
              <a:buSzTx/>
              <a:buFontTx/>
              <a:buNone/>
              <a:tabLst/>
            </a:pP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خصص الفصل الأول لدراسة الجانب النظري للبحث من خلال المبحث الأول الذي يعالج عموميات حول التسويق الاجتماعي وعوامله الأساسية لزيادة الحصة السوقية ، ثم تطرقنا في المبحث الثاني إلى الدراسات السابقة التي عالجت موضوع البحث ومقارنتها بالدراسة الحالية واستخلاص أوجه التشابه </a:t>
            </a:r>
            <a:r>
              <a:rPr kumimoji="0" lang="ar-DZ" sz="4800" b="1" i="0" u="none" strike="noStrike" cap="none" normalizeH="0" baseline="0" dirty="0" err="1" smtClean="0">
                <a:ln>
                  <a:noFill/>
                </a:ln>
                <a:solidFill>
                  <a:schemeClr val="tx1"/>
                </a:solidFill>
                <a:effectLst/>
                <a:latin typeface="Traditional Arabic" pitchFamily="18" charset="-78"/>
                <a:ea typeface="Arial" pitchFamily="34" charset="0"/>
                <a:cs typeface="Traditional Arabic" pitchFamily="18" charset="-78"/>
              </a:rPr>
              <a:t>و</a:t>
            </a: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 الاختلاف من حيث الهدف والعينة وطريقة المعالجة </a:t>
            </a:r>
            <a:r>
              <a:rPr kumimoji="0" lang="ar-DZ" sz="4800" b="1" i="0" u="none" strike="noStrike" cap="none" normalizeH="0" baseline="0" dirty="0" err="1" smtClean="0">
                <a:ln>
                  <a:noFill/>
                </a:ln>
                <a:solidFill>
                  <a:schemeClr val="tx1"/>
                </a:solidFill>
                <a:effectLst/>
                <a:latin typeface="Traditional Arabic" pitchFamily="18" charset="-78"/>
                <a:ea typeface="Arial" pitchFamily="34" charset="0"/>
                <a:cs typeface="Traditional Arabic" pitchFamily="18" charset="-78"/>
              </a:rPr>
              <a:t>و</a:t>
            </a: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 الاستنتاجات .</a:t>
            </a:r>
          </a:p>
          <a:p>
            <a:pPr marL="0" marR="0" lvl="0" indent="0" algn="r" defTabSz="914400" rtl="1" eaLnBrk="1" fontAlgn="base" latinLnBrk="0" hangingPunct="1">
              <a:lnSpc>
                <a:spcPct val="100000"/>
              </a:lnSpc>
              <a:spcBef>
                <a:spcPct val="0"/>
              </a:spcBef>
              <a:spcAft>
                <a:spcPct val="0"/>
              </a:spcAft>
              <a:buClrTx/>
              <a:buSzTx/>
              <a:buFontTx/>
              <a:buNone/>
              <a:tabLst/>
            </a:pP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لنعرض في الفصل الثاني الدراسة التطبيقية التي قمنا </a:t>
            </a:r>
            <a:r>
              <a:rPr kumimoji="0" lang="ar-DZ" sz="4800" b="1" i="0" u="none" strike="noStrike" cap="none" normalizeH="0" baseline="0" dirty="0" err="1" smtClean="0">
                <a:ln>
                  <a:noFill/>
                </a:ln>
                <a:solidFill>
                  <a:schemeClr val="tx1"/>
                </a:solidFill>
                <a:effectLst/>
                <a:latin typeface="Traditional Arabic" pitchFamily="18" charset="-78"/>
                <a:ea typeface="Arial" pitchFamily="34" charset="0"/>
                <a:cs typeface="Traditional Arabic" pitchFamily="18" charset="-78"/>
              </a:rPr>
              <a:t>بها</a:t>
            </a: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 ، فتطرقنا في المبحث الأول الطريقة والأدوات المستخدمة  لدراستنا الميدانية أما بالنسبة للمبحث الثاني تطرقنا فيه إلى نتائج الدراسة الميدانية واختبار الفرضيات  ومناقشة </a:t>
            </a:r>
            <a:r>
              <a:rPr kumimoji="0" lang="ar-DZ" sz="4800" b="1" i="0" u="none" strike="noStrike" cap="none" normalizeH="0" baseline="0" dirty="0" err="1" smtClean="0">
                <a:ln>
                  <a:noFill/>
                </a:ln>
                <a:solidFill>
                  <a:schemeClr val="tx1"/>
                </a:solidFill>
                <a:effectLst/>
                <a:latin typeface="Traditional Arabic" pitchFamily="18" charset="-78"/>
                <a:ea typeface="Arial" pitchFamily="34" charset="0"/>
                <a:cs typeface="Traditional Arabic" pitchFamily="18" charset="-78"/>
              </a:rPr>
              <a:t>التنائج</a:t>
            </a: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4800" b="1" i="0" u="none"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4800" b="1" i="0" u="none" strike="noStrike" cap="none" normalizeH="0" baseline="0" dirty="0" smtClean="0">
              <a:ln>
                <a:noFill/>
              </a:ln>
              <a:solidFill>
                <a:schemeClr val="tx1"/>
              </a:solidFill>
              <a:effectLst/>
              <a:latin typeface="Arial" pitchFamily="34" charset="0"/>
              <a:cs typeface="Arial" pitchFamily="34" charset="0"/>
            </a:endParaRPr>
          </a:p>
        </p:txBody>
      </p:sp>
      <p:sp>
        <p:nvSpPr>
          <p:cNvPr id="13346" name="Rectangle 34"/>
          <p:cNvSpPr>
            <a:spLocks noChangeArrowheads="1"/>
          </p:cNvSpPr>
          <p:nvPr/>
        </p:nvSpPr>
        <p:spPr bwMode="auto">
          <a:xfrm>
            <a:off x="684067" y="20424812"/>
            <a:ext cx="8715436" cy="8786874"/>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المنهج</a:t>
            </a:r>
            <a:r>
              <a:rPr kumimoji="0" lang="en-US"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 . </a:t>
            </a: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والأدوات المستخدمة :</a:t>
            </a:r>
          </a:p>
          <a:p>
            <a:pPr marL="0" marR="0" lvl="0" indent="0" algn="r" defTabSz="914400" rtl="1" eaLnBrk="1" fontAlgn="base" latinLnBrk="0" hangingPunct="1">
              <a:lnSpc>
                <a:spcPct val="100000"/>
              </a:lnSpc>
              <a:spcBef>
                <a:spcPct val="0"/>
              </a:spcBef>
              <a:spcAft>
                <a:spcPts val="1000"/>
              </a:spcAft>
              <a:buClrTx/>
              <a:buSzTx/>
              <a:buFontTx/>
              <a:buNone/>
              <a:tabLst/>
            </a:pP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من أجل معالجة إشكالية موضوع البحث وتحليل أبعاده ومحاولة اختبار مدى صحة الفرضيات المقدمة، تم الاعتماد على المنهج الوصفي التحليلي الذي يهتم بدراسة الظاهرة على أرض الواقع، وذلك لوصف وتفسير وتحليل متغيرات الدراسة والوقوف عليها وهذا باستخلاص الجانب النظري لأهم الدارسات والأطروحات والمقالات العلمية التي تناولت الموضوع . </a:t>
            </a:r>
            <a:r>
              <a:rPr kumimoji="0" lang="ar-DZ" sz="4800" b="1" i="0" u="none" strike="noStrike" cap="none" normalizeH="0" baseline="0" dirty="0" err="1" smtClean="0">
                <a:ln>
                  <a:noFill/>
                </a:ln>
                <a:solidFill>
                  <a:schemeClr val="tx1"/>
                </a:solidFill>
                <a:effectLst/>
                <a:latin typeface="Traditional Arabic" pitchFamily="18" charset="-78"/>
                <a:ea typeface="Arial" pitchFamily="34" charset="0"/>
                <a:cs typeface="Traditional Arabic" pitchFamily="18" charset="-78"/>
              </a:rPr>
              <a:t>اما</a:t>
            </a:r>
            <a:r>
              <a:rPr kumimoji="0" lang="ar-DZ"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 بالنسبة للتطبيقي فتم الاعتماد على المقابلات الشخصية والوثائق الرسمية، وتمت معالجة البيانات باستخدام  </a:t>
            </a:r>
            <a:r>
              <a:rPr kumimoji="0" lang="fr-FR"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SPSS.</a:t>
            </a:r>
          </a:p>
          <a:p>
            <a:pPr marL="0" marR="571500" lvl="0" indent="0" algn="r" defTabSz="914400" rtl="1" eaLnBrk="1" fontAlgn="base" latinLnBrk="0" hangingPunct="1">
              <a:lnSpc>
                <a:spcPct val="100000"/>
              </a:lnSpc>
              <a:spcBef>
                <a:spcPct val="0"/>
              </a:spcBef>
              <a:spcAft>
                <a:spcPts val="1000"/>
              </a:spcAft>
              <a:buClrTx/>
              <a:buSzTx/>
              <a:buFontTx/>
              <a:buNone/>
              <a:tabLst/>
            </a:pPr>
            <a:endParaRPr kumimoji="0" lang="fr-FR" sz="48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4800" b="1" i="0" u="none" strike="noStrike" cap="none" normalizeH="0" baseline="0" dirty="0" smtClean="0">
              <a:ln>
                <a:noFill/>
              </a:ln>
              <a:solidFill>
                <a:schemeClr val="tx1"/>
              </a:solidFill>
              <a:effectLst/>
              <a:latin typeface="Traditional Arabic" pitchFamily="18" charset="-78"/>
              <a:cs typeface="Traditional Arabic" pitchFamily="18" charset="-78"/>
            </a:endParaRPr>
          </a:p>
        </p:txBody>
      </p:sp>
      <p:sp>
        <p:nvSpPr>
          <p:cNvPr id="130" name="Flèche courbée vers la droite 129"/>
          <p:cNvSpPr/>
          <p:nvPr/>
        </p:nvSpPr>
        <p:spPr>
          <a:xfrm rot="20434720">
            <a:off x="113350" y="18342760"/>
            <a:ext cx="1044588" cy="2331917"/>
          </a:xfrm>
          <a:prstGeom prst="curvedRightArrow">
            <a:avLst>
              <a:gd name="adj1" fmla="val 13667"/>
              <a:gd name="adj2" fmla="val 55471"/>
              <a:gd name="adj3" fmla="val 25000"/>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fr-FR">
              <a:solidFill>
                <a:schemeClr val="tx1"/>
              </a:solidFill>
            </a:endParaRPr>
          </a:p>
        </p:txBody>
      </p:sp>
      <p:sp>
        <p:nvSpPr>
          <p:cNvPr id="131" name="Flèche courbée vers la droite 130"/>
          <p:cNvSpPr/>
          <p:nvPr/>
        </p:nvSpPr>
        <p:spPr>
          <a:xfrm rot="5689829">
            <a:off x="36968815" y="14923617"/>
            <a:ext cx="1305379" cy="2357454"/>
          </a:xfrm>
          <a:prstGeom prst="curvedRightArrow">
            <a:avLst>
              <a:gd name="adj1" fmla="val 13667"/>
              <a:gd name="adj2" fmla="val 55471"/>
              <a:gd name="adj3" fmla="val 25000"/>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fr-FR">
              <a:solidFill>
                <a:schemeClr val="tx1"/>
              </a:solidFill>
            </a:endParaRPr>
          </a:p>
        </p:txBody>
      </p:sp>
      <p:sp>
        <p:nvSpPr>
          <p:cNvPr id="132" name="Flèche droite 131"/>
          <p:cNvSpPr/>
          <p:nvPr/>
        </p:nvSpPr>
        <p:spPr>
          <a:xfrm>
            <a:off x="20543831" y="27425736"/>
            <a:ext cx="2857520" cy="1643074"/>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fr-FR"/>
          </a:p>
        </p:txBody>
      </p:sp>
      <p:sp>
        <p:nvSpPr>
          <p:cNvPr id="13347" name="Rectangle 35"/>
          <p:cNvSpPr>
            <a:spLocks noChangeArrowheads="1"/>
          </p:cNvSpPr>
          <p:nvPr/>
        </p:nvSpPr>
        <p:spPr bwMode="auto">
          <a:xfrm>
            <a:off x="24955663" y="26282728"/>
            <a:ext cx="13804858" cy="3429024"/>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p>
            <a:pPr marL="0" marR="1143000" lvl="0" indent="0" algn="r" defTabSz="914400" rtl="1" eaLnBrk="1" fontAlgn="base" latinLnBrk="0" hangingPunct="1">
              <a:lnSpc>
                <a:spcPct val="100000"/>
              </a:lnSpc>
              <a:spcBef>
                <a:spcPct val="0"/>
              </a:spcBef>
              <a:spcAft>
                <a:spcPts val="1000"/>
              </a:spcAft>
              <a:buClrTx/>
              <a:buSzTx/>
              <a:buFont typeface="Traditional Arabic" pitchFamily="18" charset="-78"/>
              <a:buChar char="1"/>
              <a:tabLst/>
            </a:pPr>
            <a:r>
              <a:rPr kumimoji="0" lang="ar-SA" sz="36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محمد إبراهيم </a:t>
            </a:r>
            <a:r>
              <a:rPr kumimoji="0" lang="ar-SA" sz="3600" b="1" i="0" u="none" strike="noStrike" cap="none" normalizeH="0" baseline="0" dirty="0" err="1" smtClean="0">
                <a:ln>
                  <a:noFill/>
                </a:ln>
                <a:solidFill>
                  <a:schemeClr val="tx1"/>
                </a:solidFill>
                <a:effectLst/>
                <a:latin typeface="Traditional Arabic" pitchFamily="18" charset="-78"/>
                <a:ea typeface="Arial" pitchFamily="34" charset="0"/>
                <a:cs typeface="Traditional Arabic" pitchFamily="18" charset="-78"/>
              </a:rPr>
              <a:t>عبيدات</a:t>
            </a:r>
            <a:r>
              <a:rPr kumimoji="0" lang="ar-SA" sz="36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 </a:t>
            </a:r>
            <a:r>
              <a:rPr kumimoji="0" lang="ar-SA" sz="3600" b="1" i="0" u="sng"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التسويق الاجتماعي الأخضر والبيئي</a:t>
            </a:r>
            <a:r>
              <a:rPr kumimoji="0" lang="ar-SA" sz="36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 الطبعة </a:t>
            </a:r>
            <a:r>
              <a:rPr kumimoji="0" lang="ar-SA" sz="3600" b="1" i="0" u="none" strike="noStrike" cap="none" normalizeH="0" baseline="0" dirty="0" err="1" smtClean="0">
                <a:ln>
                  <a:noFill/>
                </a:ln>
                <a:solidFill>
                  <a:schemeClr val="tx1"/>
                </a:solidFill>
                <a:effectLst/>
                <a:latin typeface="Traditional Arabic" pitchFamily="18" charset="-78"/>
                <a:ea typeface="Arial" pitchFamily="34" charset="0"/>
                <a:cs typeface="Traditional Arabic" pitchFamily="18" charset="-78"/>
              </a:rPr>
              <a:t>الاولى</a:t>
            </a:r>
            <a:r>
              <a:rPr kumimoji="0" lang="ar-SA" sz="36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 دار وائل للنشر والتوزيع،عمان، 2003.</a:t>
            </a:r>
            <a:endParaRPr kumimoji="0" lang="fr-FR" sz="36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endParaRPr>
          </a:p>
          <a:p>
            <a:pPr marL="0" marR="1143000" lvl="0" indent="0" algn="r" defTabSz="914400" rtl="1" eaLnBrk="1" fontAlgn="base" latinLnBrk="0" hangingPunct="1">
              <a:lnSpc>
                <a:spcPct val="100000"/>
              </a:lnSpc>
              <a:spcBef>
                <a:spcPct val="0"/>
              </a:spcBef>
              <a:spcAft>
                <a:spcPts val="1000"/>
              </a:spcAft>
              <a:buClrTx/>
              <a:buSzTx/>
              <a:buFont typeface="Traditional Arabic" pitchFamily="18" charset="-78"/>
              <a:buChar char="2"/>
              <a:tabLst/>
            </a:pPr>
            <a:r>
              <a:rPr kumimoji="0" lang="ar-SA" sz="36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هيا بركات </a:t>
            </a:r>
            <a:r>
              <a:rPr kumimoji="0" lang="ar-SA" sz="3600" b="1" i="0" u="none" strike="noStrike" cap="none" normalizeH="0" baseline="0" dirty="0" err="1" smtClean="0">
                <a:ln>
                  <a:noFill/>
                </a:ln>
                <a:solidFill>
                  <a:schemeClr val="tx1"/>
                </a:solidFill>
                <a:effectLst/>
                <a:latin typeface="Traditional Arabic" pitchFamily="18" charset="-78"/>
                <a:ea typeface="Arial" pitchFamily="34" charset="0"/>
                <a:cs typeface="Traditional Arabic" pitchFamily="18" charset="-78"/>
              </a:rPr>
              <a:t>وأخرون</a:t>
            </a:r>
            <a:r>
              <a:rPr kumimoji="0" lang="ar-SA" sz="36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 </a:t>
            </a:r>
            <a:r>
              <a:rPr kumimoji="0" lang="ar-SA" sz="3600" b="1" i="0" u="sng"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أثر التسويق الاجتماعي على الحصة السوقية لشركات الاتصال الفلسطينية</a:t>
            </a:r>
            <a:r>
              <a:rPr kumimoji="0" lang="ar-SA" sz="3600" b="1" i="0" u="none" strike="noStrike" cap="none" normalizeH="0" baseline="0" dirty="0" smtClean="0">
                <a:ln>
                  <a:noFill/>
                </a:ln>
                <a:solidFill>
                  <a:schemeClr val="tx1"/>
                </a:solidFill>
                <a:effectLst/>
                <a:latin typeface="Traditional Arabic" pitchFamily="18" charset="-78"/>
                <a:ea typeface="Arial" pitchFamily="34" charset="0"/>
                <a:cs typeface="Traditional Arabic" pitchFamily="18" charset="-78"/>
              </a:rPr>
              <a:t>، بحث مقدم لاستكمال لمساق مشروع التخرج، غير منشورة، جامعة النجاح الوطنية، كلية الاقتصاد والعلوم الإدارية، 2011</a:t>
            </a:r>
            <a:r>
              <a:rPr kumimoji="0" lang="fr-FR" sz="3600" b="1" i="0" u="none" strike="noStrike" cap="none" normalizeH="0" baseline="0" dirty="0" smtClean="0">
                <a:ln>
                  <a:noFill/>
                </a:ln>
                <a:solidFill>
                  <a:srgbClr val="000000"/>
                </a:solidFill>
                <a:effectLst/>
                <a:latin typeface="Traditional Arabic" pitchFamily="18" charset="-78"/>
                <a:ea typeface="Arial" pitchFamily="34" charset="0"/>
                <a:cs typeface="Traditional Arabic" pitchFamily="18" charset="-78"/>
              </a:rPr>
              <a:t>.</a:t>
            </a:r>
            <a:endParaRPr kumimoji="0" lang="ar-DZ" sz="3600" b="1" i="0" u="none" strike="noStrike" cap="none" normalizeH="0" baseline="0" dirty="0" smtClean="0">
              <a:ln>
                <a:noFill/>
              </a:ln>
              <a:solidFill>
                <a:srgbClr val="000000"/>
              </a:solidFill>
              <a:effectLst/>
              <a:latin typeface="Traditional Arabic" pitchFamily="18" charset="-78"/>
              <a:ea typeface="Arial" pitchFamily="34" charset="0"/>
              <a:cs typeface="Traditional Arabic" pitchFamily="18" charset="-7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4800" b="1" i="0" u="none" strike="noStrike" cap="none" normalizeH="0" baseline="0" dirty="0" smtClean="0">
              <a:ln>
                <a:noFill/>
              </a:ln>
              <a:solidFill>
                <a:schemeClr val="tx1"/>
              </a:solidFill>
              <a:effectLst/>
              <a:latin typeface="Traditional Arabic" pitchFamily="18" charset="-78"/>
              <a:cs typeface="Traditional Arabic" pitchFamily="18" charset="-78"/>
            </a:endParaRPr>
          </a:p>
        </p:txBody>
      </p:sp>
      <p:sp>
        <p:nvSpPr>
          <p:cNvPr id="134" name="Flèche droite 133"/>
          <p:cNvSpPr/>
          <p:nvPr/>
        </p:nvSpPr>
        <p:spPr>
          <a:xfrm rot="10800000">
            <a:off x="38831959" y="27711487"/>
            <a:ext cx="2428892" cy="1571636"/>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fr-FR"/>
          </a:p>
        </p:txBody>
      </p:sp>
      <p:sp>
        <p:nvSpPr>
          <p:cNvPr id="1025" name="Rectangle 1"/>
          <p:cNvSpPr>
            <a:spLocks noChangeArrowheads="1"/>
          </p:cNvSpPr>
          <p:nvPr/>
        </p:nvSpPr>
        <p:spPr bwMode="auto">
          <a:xfrm rot="10800000" flipV="1">
            <a:off x="14554496" y="29354562"/>
            <a:ext cx="10061301" cy="646331"/>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3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 Mail:  cherroun.Messaouda07@gmail.com</a:t>
            </a:r>
            <a:endParaRPr kumimoji="0" lang="fr-FR" sz="3600"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164</TotalTime>
  <Words>539</Words>
  <Application>Microsoft Office PowerPoint</Application>
  <PresentationFormat>Personnalisé</PresentationFormat>
  <Paragraphs>39</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Promenade</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tmsy-net</dc:creator>
  <cp:lastModifiedBy>tmsy-net</cp:lastModifiedBy>
  <cp:revision>20</cp:revision>
  <dcterms:created xsi:type="dcterms:W3CDTF">2015-02-22T20:14:56Z</dcterms:created>
  <dcterms:modified xsi:type="dcterms:W3CDTF">2015-03-06T09:50:51Z</dcterms:modified>
</cp:coreProperties>
</file>