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0705" autoAdjust="0"/>
    <p:restoredTop sz="99642" autoAdjust="0"/>
  </p:normalViewPr>
  <p:slideViewPr>
    <p:cSldViewPr snapToGrid="0" snapToObjects="1" showGuides="1">
      <p:cViewPr>
        <p:scale>
          <a:sx n="20" d="100"/>
          <a:sy n="20" d="100"/>
        </p:scale>
        <p:origin x="-816" y="1242"/>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3/5/2015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3/5/2015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ext Placeholder 334"/>
          <p:cNvSpPr>
            <a:spLocks noGrp="1"/>
          </p:cNvSpPr>
          <p:nvPr>
            <p:ph type="body" sz="quarter" idx="11"/>
          </p:nvPr>
        </p:nvSpPr>
        <p:spPr>
          <a:xfrm>
            <a:off x="529522" y="13274570"/>
            <a:ext cx="14287866" cy="1824378"/>
          </a:xfrm>
        </p:spPr>
        <p:txBody>
          <a:bodyPr/>
          <a:lstStyle/>
          <a:p>
            <a:pPr rtl="1"/>
            <a:r>
              <a:rPr lang="ar-SA" sz="6000" dirty="0" smtClean="0">
                <a:solidFill>
                  <a:srgbClr val="FF0000"/>
                </a:solidFill>
                <a:cs typeface="Traditional Arabic" pitchFamily="2" charset="-78"/>
              </a:rPr>
              <a:t> </a:t>
            </a:r>
            <a:endParaRPr lang="fr-FR" sz="8000" dirty="0" smtClean="0">
              <a:solidFill>
                <a:srgbClr val="FF0000"/>
              </a:solidFill>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104181"/>
          </a:xfrm>
        </p:spPr>
        <p:txBody>
          <a:bodyPr/>
          <a:lstStyle/>
          <a:p>
            <a:pPr algn="l"/>
            <a:r>
              <a:rPr lang="ar-SA" sz="5400" smtClean="0">
                <a:cs typeface="Traditional Arabic" pitchFamily="2" charset="-78"/>
              </a:rPr>
              <a:t> </a:t>
            </a:r>
            <a:r>
              <a:rPr lang="fr-FR" sz="6000" smtClean="0">
                <a:cs typeface="Traditional Arabic" pitchFamily="2" charset="-78"/>
              </a:rPr>
              <a:t>:</a:t>
            </a:r>
            <a:endParaRPr lang="fr-FR" sz="6000" dirty="0" smtClean="0">
              <a:cs typeface="Traditional Arabic" pitchFamily="2" charset="-78"/>
            </a:endParaRPr>
          </a:p>
        </p:txBody>
      </p:sp>
      <p:sp>
        <p:nvSpPr>
          <p:cNvPr id="341" name="Text Placeholder 340"/>
          <p:cNvSpPr>
            <a:spLocks noGrp="1"/>
          </p:cNvSpPr>
          <p:nvPr>
            <p:ph type="body" sz="quarter" idx="27"/>
          </p:nvPr>
        </p:nvSpPr>
        <p:spPr>
          <a:xfrm>
            <a:off x="636213" y="7346731"/>
            <a:ext cx="14283756" cy="7087357"/>
          </a:xfrm>
        </p:spPr>
        <p:txBody>
          <a:bodyPr/>
          <a:lstStyle/>
          <a:p>
            <a:pPr rtl="1"/>
            <a:r>
              <a:rPr lang="ar-SA" sz="4800" dirty="0" smtClean="0">
                <a:solidFill>
                  <a:srgbClr val="FF0000"/>
                </a:solidFill>
              </a:rPr>
              <a:t>04- أهداف الدراسة</a:t>
            </a:r>
            <a:endParaRPr lang="ar-SA" sz="4800" dirty="0" smtClean="0">
              <a:cs typeface="Traditional Arabic" pitchFamily="2" charset="-78"/>
            </a:endParaRPr>
          </a:p>
          <a:p>
            <a:pPr rtl="1"/>
            <a:r>
              <a:rPr lang="ar-SA" sz="4800" dirty="0" smtClean="0">
                <a:solidFill>
                  <a:srgbClr val="FF0000"/>
                </a:solidFill>
                <a:latin typeface="Traditional Arabic" pitchFamily="18" charset="-78"/>
                <a:cs typeface="Traditional Arabic" pitchFamily="18" charset="-78"/>
              </a:rPr>
              <a:t> </a:t>
            </a:r>
            <a:endParaRPr lang="ar-SA" sz="4800" dirty="0" smtClean="0"/>
          </a:p>
          <a:p>
            <a:pPr rtl="1"/>
            <a:endParaRPr lang="ar-SA" sz="4800" dirty="0" smtClean="0"/>
          </a:p>
          <a:p>
            <a:pPr rtl="1"/>
            <a:endParaRPr lang="fr-FR" sz="4800" dirty="0" smtClean="0"/>
          </a:p>
          <a:p>
            <a:pPr algn="r" rtl="1"/>
            <a:endParaRPr lang="ar-DZ" sz="6000" dirty="0" smtClean="0">
              <a:cs typeface="Traditional Arabic" pitchFamily="2" charset="-78"/>
            </a:endParaRPr>
          </a:p>
          <a:p>
            <a:endParaRPr lang="ar-DZ" sz="6000" dirty="0" smtClean="0">
              <a:cs typeface="Traditional Arabic" pitchFamily="2" charset="-78"/>
            </a:endParaRPr>
          </a:p>
          <a:p>
            <a:endParaRPr lang="en-US" sz="6000" dirty="0">
              <a:cs typeface="Traditional Arabic" pitchFamily="2" charset="-78"/>
            </a:endParaRPr>
          </a:p>
        </p:txBody>
      </p:sp>
      <p:sp>
        <p:nvSpPr>
          <p:cNvPr id="346" name="Text Placeholder 345"/>
          <p:cNvSpPr>
            <a:spLocks noGrp="1"/>
          </p:cNvSpPr>
          <p:nvPr>
            <p:ph type="body" sz="quarter" idx="96"/>
          </p:nvPr>
        </p:nvSpPr>
        <p:spPr>
          <a:xfrm>
            <a:off x="529522" y="14535809"/>
            <a:ext cx="13759735" cy="1767932"/>
          </a:xfrm>
        </p:spPr>
        <p:txBody>
          <a:bodyPr/>
          <a:lstStyle/>
          <a:p>
            <a:pPr rtl="1"/>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en-US" dirty="0"/>
          </a:p>
        </p:txBody>
      </p:sp>
      <p:sp>
        <p:nvSpPr>
          <p:cNvPr id="383" name="Text Placeholder 382"/>
          <p:cNvSpPr>
            <a:spLocks noGrp="1"/>
          </p:cNvSpPr>
          <p:nvPr>
            <p:ph type="body" sz="quarter" idx="150"/>
          </p:nvPr>
        </p:nvSpPr>
        <p:spPr>
          <a:xfrm>
            <a:off x="5959366" y="0"/>
            <a:ext cx="14110940" cy="2144110"/>
          </a:xfrm>
        </p:spPr>
        <p:txBody>
          <a:bodyPr>
            <a:normAutofit fontScale="55000" lnSpcReduction="20000"/>
          </a:bodyPr>
          <a:lstStyle/>
          <a:p>
            <a:pPr rtl="1"/>
            <a:endParaRPr lang="fr-FR" sz="8700" b="1" dirty="0" smtClean="0"/>
          </a:p>
          <a:p>
            <a:pPr rtl="1"/>
            <a:r>
              <a:rPr lang="ar-SA" sz="8700" b="1" dirty="0" smtClean="0"/>
              <a:t>جامعة قاصدي مرباح - ورقلة -                                       </a:t>
            </a:r>
          </a:p>
          <a:p>
            <a:pPr rtl="1"/>
            <a:r>
              <a:rPr lang="ar-SA" sz="8700" b="1" dirty="0" smtClean="0"/>
              <a:t> كلية العلوم الاقتصادية </a:t>
            </a:r>
            <a:r>
              <a:rPr lang="ar-SA" sz="8700" b="1" dirty="0" err="1" smtClean="0"/>
              <a:t>و</a:t>
            </a:r>
            <a:r>
              <a:rPr lang="ar-SA" sz="8700" b="1" dirty="0" smtClean="0"/>
              <a:t> العلوم التجارية وعلوم</a:t>
            </a:r>
            <a:r>
              <a:rPr lang="ar-DZ" sz="8700" b="1" dirty="0" smtClean="0"/>
              <a:t>  التسيير   </a:t>
            </a:r>
            <a:r>
              <a:rPr lang="ar-SA" sz="8700" b="1" dirty="0" smtClean="0"/>
              <a:t>   </a:t>
            </a:r>
            <a:endParaRPr lang="en-US" sz="8700" b="1" dirty="0" smtClean="0"/>
          </a:p>
          <a:p>
            <a:endParaRPr lang="ar-DZ" b="1" dirty="0" smtClean="0"/>
          </a:p>
        </p:txBody>
      </p:sp>
      <p:sp>
        <p:nvSpPr>
          <p:cNvPr id="384" name="Text Placeholder 383"/>
          <p:cNvSpPr>
            <a:spLocks noGrp="1"/>
          </p:cNvSpPr>
          <p:nvPr>
            <p:ph type="body" sz="quarter" idx="151"/>
          </p:nvPr>
        </p:nvSpPr>
        <p:spPr>
          <a:xfrm>
            <a:off x="796507" y="3247697"/>
            <a:ext cx="28816873" cy="1923392"/>
          </a:xfrm>
        </p:spPr>
        <p:txBody>
          <a:bodyPr>
            <a:normAutofit fontScale="25000" lnSpcReduction="20000"/>
          </a:bodyPr>
          <a:lstStyle/>
          <a:p>
            <a:pPr algn="r" rtl="1"/>
            <a:endParaRPr lang="ar-SA" sz="21600" b="1" dirty="0" smtClean="0"/>
          </a:p>
          <a:p>
            <a:pPr algn="r" rtl="1"/>
            <a:endParaRPr lang="ar-DZ" sz="21600" b="1" dirty="0" smtClean="0"/>
          </a:p>
          <a:p>
            <a:pPr algn="r" rtl="1"/>
            <a:r>
              <a:rPr lang="ar-DZ" sz="21600" b="1" dirty="0" smtClean="0"/>
              <a:t>من إعداد </a:t>
            </a:r>
            <a:r>
              <a:rPr lang="ar-DZ" sz="21600" b="1" dirty="0" err="1" smtClean="0"/>
              <a:t>الطالبة </a:t>
            </a:r>
            <a:r>
              <a:rPr lang="ar-DZ" sz="21600" b="1" dirty="0" smtClean="0"/>
              <a:t>:</a:t>
            </a:r>
            <a:r>
              <a:rPr lang="ar-DZ" sz="21600" b="1" dirty="0" err="1" smtClean="0"/>
              <a:t>خنقاوي</a:t>
            </a:r>
            <a:r>
              <a:rPr lang="ar-DZ" sz="21600" b="1" dirty="0" smtClean="0"/>
              <a:t> حليمة  </a:t>
            </a:r>
            <a:r>
              <a:rPr lang="ar-SA" sz="21600" b="1" dirty="0" smtClean="0"/>
              <a:t>                                                           ت</a:t>
            </a:r>
            <a:r>
              <a:rPr lang="ar-DZ" sz="21600" b="1" dirty="0" err="1" smtClean="0"/>
              <a:t>حت</a:t>
            </a:r>
            <a:r>
              <a:rPr lang="ar-DZ" sz="21600" b="1" dirty="0" smtClean="0"/>
              <a:t> إشراف </a:t>
            </a:r>
            <a:r>
              <a:rPr lang="ar-DZ" sz="21600" b="1" dirty="0" err="1" smtClean="0"/>
              <a:t>الدكتور  :</a:t>
            </a:r>
            <a:r>
              <a:rPr lang="ar-SA" sz="21600" b="1" dirty="0" smtClean="0"/>
              <a:t> </a:t>
            </a:r>
            <a:r>
              <a:rPr lang="ar-DZ" sz="21600" b="1" dirty="0" err="1" smtClean="0"/>
              <a:t>زرقون</a:t>
            </a:r>
            <a:r>
              <a:rPr lang="ar-DZ" sz="21600" b="1" dirty="0" smtClean="0"/>
              <a:t> محمد </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3703135" y="369332"/>
            <a:ext cx="24296423" cy="2878365"/>
          </a:xfrm>
        </p:spPr>
        <p:txBody>
          <a:bodyPr>
            <a:normAutofit fontScale="25000" lnSpcReduction="20000"/>
          </a:bodyPr>
          <a:lstStyle/>
          <a:p>
            <a:pPr rtl="1"/>
            <a:r>
              <a:rPr lang="ar-SA" b="1" dirty="0" smtClean="0"/>
              <a:t>  -</a:t>
            </a:r>
          </a:p>
          <a:p>
            <a:pPr rtl="1"/>
            <a:endParaRPr lang="ar-SA" dirty="0" smtClean="0"/>
          </a:p>
          <a:p>
            <a:pPr rtl="1"/>
            <a:endParaRPr lang="ar-SA" b="1" dirty="0" smtClean="0">
              <a:solidFill>
                <a:srgbClr val="FF0000"/>
              </a:solidFill>
            </a:endParaRPr>
          </a:p>
          <a:p>
            <a:pPr rtl="1"/>
            <a:endParaRPr lang="fr-FR" b="1" dirty="0" smtClean="0">
              <a:solidFill>
                <a:srgbClr val="FF0000"/>
              </a:solidFill>
            </a:endParaRPr>
          </a:p>
          <a:p>
            <a:pPr rtl="1"/>
            <a:endParaRPr lang="fr-FR" b="1" dirty="0" smtClean="0">
              <a:solidFill>
                <a:srgbClr val="FF0000"/>
              </a:solidFill>
            </a:endParaRPr>
          </a:p>
          <a:p>
            <a:pPr rtl="1"/>
            <a:r>
              <a:rPr lang="ar-DZ" sz="19200" b="1" dirty="0" err="1" smtClean="0"/>
              <a:t>التظيم</a:t>
            </a:r>
            <a:r>
              <a:rPr lang="ar-DZ" sz="19200" b="1" dirty="0" smtClean="0"/>
              <a:t> المحاسبي في شركات التأمين  في ظل النظام المحاسبي المالي </a:t>
            </a:r>
            <a:endParaRPr lang="fr-FR" sz="19200" b="1" dirty="0" smtClean="0"/>
          </a:p>
          <a:p>
            <a:pPr rtl="1"/>
            <a:r>
              <a:rPr lang="ar-DZ" sz="24000" b="1" dirty="0" smtClean="0"/>
              <a:t>دراسة حالة بالوكالة الوطنية للتأمينات </a:t>
            </a:r>
            <a:r>
              <a:rPr lang="fr-FR" sz="24000" b="1" dirty="0" smtClean="0"/>
              <a:t>CAAT</a:t>
            </a:r>
            <a:r>
              <a:rPr lang="ar-DZ" sz="24000" b="1" dirty="0" smtClean="0"/>
              <a:t> –</a:t>
            </a:r>
            <a:r>
              <a:rPr lang="ar-DZ" sz="24000" b="1" dirty="0" err="1" smtClean="0"/>
              <a:t>ورقلة-</a:t>
            </a:r>
            <a:r>
              <a:rPr lang="ar-SA" sz="24000" b="1" dirty="0" smtClean="0"/>
              <a:t>   </a:t>
            </a:r>
            <a:endParaRPr lang="ar-DZ" sz="24000" b="1" dirty="0" smtClean="0"/>
          </a:p>
          <a:p>
            <a:pPr rtl="1"/>
            <a:endParaRPr lang="ar-DZ" sz="24000" b="1" dirty="0" smtClean="0">
              <a:solidFill>
                <a:srgbClr val="FF0000"/>
              </a:solidFill>
            </a:endParaRPr>
          </a:p>
          <a:p>
            <a:pPr rtl="1"/>
            <a:endParaRPr lang="ar-DZ" sz="24000" b="1" dirty="0" smtClean="0">
              <a:solidFill>
                <a:srgbClr val="FF0000"/>
              </a:solidFill>
            </a:endParaRPr>
          </a:p>
          <a:p>
            <a:pPr rtl="1"/>
            <a:endParaRPr lang="fr-FR" sz="19200" dirty="0" smtClean="0"/>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628611" y="13274569"/>
            <a:ext cx="14291358" cy="1104181"/>
          </a:xfrm>
        </p:spPr>
        <p:txBody>
          <a:bodyPr/>
          <a:lstStyle/>
          <a:p>
            <a:r>
              <a:rPr lang="ar-SA" sz="6000" u="none" dirty="0" smtClean="0">
                <a:solidFill>
                  <a:srgbClr val="FF0000"/>
                </a:solidFill>
                <a:cs typeface="Traditional Arabic" pitchFamily="2" charset="-78"/>
              </a:rPr>
              <a:t> </a:t>
            </a:r>
            <a:r>
              <a:rPr lang="ar-SA" sz="4400" dirty="0" smtClean="0">
                <a:solidFill>
                  <a:srgbClr val="FF0000"/>
                </a:solidFill>
                <a:cs typeface="Traditional Arabic" pitchFamily="2" charset="-78"/>
              </a:rPr>
              <a:t> </a:t>
            </a:r>
            <a:r>
              <a:rPr lang="ar-SA" sz="6000" dirty="0" smtClean="0">
                <a:solidFill>
                  <a:srgbClr val="FF0000"/>
                </a:solidFill>
                <a:cs typeface="Traditional Arabic" pitchFamily="2" charset="-78"/>
              </a:rPr>
              <a:t>-05-</a:t>
            </a:r>
            <a:r>
              <a:rPr lang="ar-DZ" sz="6000" dirty="0" smtClean="0">
                <a:solidFill>
                  <a:srgbClr val="FF0000"/>
                </a:solidFill>
                <a:cs typeface="Traditional Arabic" pitchFamily="2" charset="-78"/>
              </a:rPr>
              <a:t>حدود الدراسة</a:t>
            </a:r>
            <a:endParaRPr lang="fr-FR" sz="6000" dirty="0" smtClean="0">
              <a:solidFill>
                <a:srgbClr val="FF0000"/>
              </a:solidFill>
            </a:endParaRPr>
          </a:p>
        </p:txBody>
      </p:sp>
      <p:sp>
        <p:nvSpPr>
          <p:cNvPr id="23" name="Espace réservé du texte 22"/>
          <p:cNvSpPr>
            <a:spLocks noGrp="1"/>
          </p:cNvSpPr>
          <p:nvPr>
            <p:ph type="body" sz="quarter" idx="29"/>
          </p:nvPr>
        </p:nvSpPr>
        <p:spPr>
          <a:xfrm>
            <a:off x="14919969" y="16093550"/>
            <a:ext cx="14276605" cy="2932374"/>
          </a:xfrm>
        </p:spPr>
        <p:txBody>
          <a:bodyPr/>
          <a:lstStyle/>
          <a:p>
            <a:endParaRPr lang="ar-SA" sz="6000" dirty="0" smtClean="0">
              <a:solidFill>
                <a:srgbClr val="FF0000"/>
              </a:solidFill>
              <a:cs typeface="Traditional Arabic" pitchFamily="2" charset="-78"/>
            </a:endParaRPr>
          </a:p>
          <a:p>
            <a:r>
              <a:rPr lang="ar-SA" sz="6000" dirty="0" err="1" smtClean="0">
                <a:solidFill>
                  <a:srgbClr val="FF0000"/>
                </a:solidFill>
                <a:cs typeface="Traditional Arabic" pitchFamily="2" charset="-78"/>
              </a:rPr>
              <a:t>-</a:t>
            </a:r>
            <a:r>
              <a:rPr lang="ar-DZ" sz="6000" dirty="0" smtClean="0">
                <a:solidFill>
                  <a:srgbClr val="FF0000"/>
                </a:solidFill>
                <a:cs typeface="Traditional Arabic" pitchFamily="2" charset="-78"/>
              </a:rPr>
              <a:t>02</a:t>
            </a:r>
            <a:r>
              <a:rPr lang="ar-SA" sz="6000" dirty="0" err="1" smtClean="0">
                <a:solidFill>
                  <a:srgbClr val="FF0000"/>
                </a:solidFill>
                <a:cs typeface="Traditional Arabic" pitchFamily="2" charset="-78"/>
              </a:rPr>
              <a:t>-</a:t>
            </a:r>
            <a:r>
              <a:rPr lang="ar-SA" sz="6000" dirty="0" smtClean="0">
                <a:solidFill>
                  <a:srgbClr val="FF0000"/>
                </a:solidFill>
                <a:cs typeface="Traditional Arabic" pitchFamily="2" charset="-78"/>
              </a:rPr>
              <a:t> </a:t>
            </a:r>
            <a:r>
              <a:rPr lang="ar-DZ" sz="6000" dirty="0" smtClean="0">
                <a:solidFill>
                  <a:srgbClr val="FF0000"/>
                </a:solidFill>
                <a:cs typeface="Traditional Arabic" pitchFamily="2" charset="-78"/>
              </a:rPr>
              <a:t>الفرضيات</a:t>
            </a:r>
            <a:endParaRPr lang="fr-FR" sz="6000" dirty="0" smtClean="0">
              <a:solidFill>
                <a:srgbClr val="FF0000"/>
              </a:solidFill>
              <a:cs typeface="Traditional Arabic" pitchFamily="2" charset="-78"/>
            </a:endParaRPr>
          </a:p>
          <a:p>
            <a:endParaRPr lang="fr-FR" dirty="0">
              <a:solidFill>
                <a:srgbClr val="FF0000"/>
              </a:solidFill>
            </a:endParaRPr>
          </a:p>
        </p:txBody>
      </p:sp>
      <p:sp>
        <p:nvSpPr>
          <p:cNvPr id="24" name="Espace réservé du texte 23"/>
          <p:cNvSpPr>
            <a:spLocks noGrp="1"/>
          </p:cNvSpPr>
          <p:nvPr>
            <p:ph type="body" sz="quarter" idx="30"/>
          </p:nvPr>
        </p:nvSpPr>
        <p:spPr>
          <a:xfrm>
            <a:off x="15357254" y="21259365"/>
            <a:ext cx="14283756" cy="32817910"/>
          </a:xfrm>
        </p:spPr>
        <p:txBody>
          <a:bodyPr/>
          <a:lstStyle/>
          <a:p>
            <a:pPr algn="ctr" rtl="1"/>
            <a:r>
              <a:rPr lang="ar-SA" sz="4400" b="1" u="sng" dirty="0" smtClean="0">
                <a:solidFill>
                  <a:srgbClr val="FF0000"/>
                </a:solidFill>
              </a:rPr>
              <a:t>الأسئلة الفرعية</a:t>
            </a:r>
            <a:endParaRPr lang="fr-FR" sz="4400" dirty="0" smtClean="0">
              <a:solidFill>
                <a:srgbClr val="FF0000"/>
              </a:solidFill>
            </a:endParaRPr>
          </a:p>
          <a:p>
            <a:pPr algn="ctr" rtl="1"/>
            <a:r>
              <a:rPr lang="ar-SA" sz="4400" dirty="0" smtClean="0"/>
              <a:t> </a:t>
            </a:r>
          </a:p>
          <a:p>
            <a:pPr algn="r" rtl="1"/>
            <a:endParaRPr lang="ar-SA" sz="4400" b="1" dirty="0" smtClean="0">
              <a:latin typeface="Traditional Arabic" pitchFamily="18" charset="-78"/>
              <a:cs typeface="Traditional Arabic" pitchFamily="2" charset="-78"/>
            </a:endParaRPr>
          </a:p>
          <a:p>
            <a:pPr algn="r" rtl="1"/>
            <a:endParaRPr lang="ar-SA" sz="4400" dirty="0" smtClean="0"/>
          </a:p>
          <a:p>
            <a:pPr rtl="1"/>
            <a:r>
              <a:rPr lang="ar-SA" sz="4400" dirty="0" smtClean="0"/>
              <a:t> </a:t>
            </a:r>
          </a:p>
          <a:p>
            <a:pPr algn="ctr" rtl="1"/>
            <a:r>
              <a:rPr lang="ar-SA" sz="6000" b="1" u="sng" dirty="0" smtClean="0">
                <a:solidFill>
                  <a:srgbClr val="FF0000"/>
                </a:solidFill>
                <a:latin typeface="Traditional Arabic" pitchFamily="18" charset="-78"/>
                <a:cs typeface="Traditional Arabic" pitchFamily="18" charset="-78"/>
              </a:rPr>
              <a:t> </a:t>
            </a:r>
            <a:r>
              <a:rPr lang="ar-DZ" sz="6000" b="1" u="sng" dirty="0" smtClean="0">
                <a:solidFill>
                  <a:srgbClr val="FF0000"/>
                </a:solidFill>
                <a:latin typeface="Traditional Arabic" pitchFamily="18" charset="-78"/>
                <a:cs typeface="Traditional Arabic" pitchFamily="18" charset="-78"/>
              </a:rPr>
              <a:t>03</a:t>
            </a:r>
            <a:r>
              <a:rPr lang="ar-SA" sz="6000" b="1" u="sng" dirty="0" smtClean="0">
                <a:solidFill>
                  <a:srgbClr val="FF0000"/>
                </a:solidFill>
                <a:latin typeface="Traditional Arabic" pitchFamily="18" charset="-78"/>
                <a:cs typeface="Traditional Arabic" pitchFamily="18" charset="-78"/>
              </a:rPr>
              <a:t>- مبررات اختيار الموضوع </a:t>
            </a:r>
            <a:endParaRPr lang="ar-SA" sz="6000" b="1" u="sng" dirty="0" smtClean="0">
              <a:solidFill>
                <a:srgbClr val="FF0000"/>
              </a:solidFill>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r>
              <a:rPr lang="ar-SA" sz="4400" b="1" dirty="0" smtClean="0">
                <a:latin typeface="Traditional Arabic" pitchFamily="18" charset="-78"/>
                <a:cs typeface="Traditional Arabic" pitchFamily="2" charset="-78"/>
              </a:rPr>
              <a:t> </a:t>
            </a:r>
            <a:endParaRPr lang="fr-FR" sz="4400" dirty="0" smtClean="0"/>
          </a:p>
          <a:p>
            <a:pPr algn="ctr" rtl="1"/>
            <a:r>
              <a:rPr lang="ar-SA" sz="6000" b="1" dirty="0" smtClean="0">
                <a:solidFill>
                  <a:srgbClr val="FF0000"/>
                </a:solidFill>
              </a:rPr>
              <a:t> </a:t>
            </a:r>
            <a:endParaRPr lang="fr-FR" sz="4400" dirty="0" smtClean="0"/>
          </a:p>
          <a:p>
            <a:pPr algn="r" rtl="1"/>
            <a:endParaRPr lang="fr-FR" sz="4000" dirty="0" smtClean="0">
              <a:cs typeface="Traditional Arabic" pitchFamily="2" charset="-78"/>
            </a:endParaRPr>
          </a:p>
          <a:p>
            <a:pPr algn="r" rtl="1"/>
            <a:endParaRPr lang="fr-FR" sz="4000" dirty="0" smtClean="0"/>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b="1" dirty="0" smtClean="0">
                <a:latin typeface="Traditional Arabic" pitchFamily="18" charset="-78"/>
                <a:cs typeface="Traditional Arabic" pitchFamily="18" charset="-78"/>
              </a:rPr>
              <a:t> </a:t>
            </a: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b="1" dirty="0" smtClean="0">
                <a:latin typeface="Traditional Arabic" pitchFamily="18" charset="-78"/>
                <a:cs typeface="Traditional Arabic" pitchFamily="18" charset="-78"/>
              </a:rPr>
              <a:t> </a:t>
            </a: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dirty="0" smtClean="0">
                <a:latin typeface="Traditional Arabic" pitchFamily="18" charset="-78"/>
                <a:cs typeface="Traditional Arabic" pitchFamily="18" charset="-78"/>
              </a:rPr>
              <a:t> </a:t>
            </a:r>
            <a:endParaRPr lang="fr-FR" sz="4400" dirty="0" smtClean="0"/>
          </a:p>
          <a:p>
            <a:pPr algn="r" rtl="1"/>
            <a:endParaRPr lang="fr-FR" sz="4000" dirty="0" smtClean="0">
              <a:cs typeface="Traditional Arabic" pitchFamily="2" charset="-78"/>
            </a:endParaRPr>
          </a:p>
          <a:p>
            <a:pPr algn="r" rtl="1"/>
            <a:endParaRPr lang="fr-FR" sz="4000" dirty="0"/>
          </a:p>
        </p:txBody>
      </p:sp>
      <p:sp>
        <p:nvSpPr>
          <p:cNvPr id="31" name="Ellipse 30"/>
          <p:cNvSpPr/>
          <p:nvPr/>
        </p:nvSpPr>
        <p:spPr>
          <a:xfrm>
            <a:off x="22896130" y="33487187"/>
            <a:ext cx="4530436" cy="4200599"/>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buFont typeface="Arial" charset="0"/>
              <a:buChar char="•"/>
            </a:pPr>
            <a:r>
              <a:rPr lang="ar-SA" sz="4400" b="1" dirty="0" smtClean="0">
                <a:solidFill>
                  <a:schemeClr val="tx1"/>
                </a:solidFill>
                <a:latin typeface="Arial" pitchFamily="34" charset="0"/>
                <a:cs typeface="Arial" pitchFamily="34" charset="0"/>
              </a:rPr>
              <a:t>نقص الدراسات والأبحاث حول هذا الموضوع رغم </a:t>
            </a:r>
            <a:r>
              <a:rPr lang="ar-DZ" sz="4400" b="1" dirty="0" smtClean="0">
                <a:solidFill>
                  <a:schemeClr val="tx1"/>
                </a:solidFill>
                <a:latin typeface="Arial" pitchFamily="34" charset="0"/>
                <a:cs typeface="Arial" pitchFamily="34" charset="0"/>
              </a:rPr>
              <a:t>أ</a:t>
            </a:r>
            <a:r>
              <a:rPr lang="ar-SA" sz="4400" b="1" dirty="0" err="1" smtClean="0">
                <a:solidFill>
                  <a:schemeClr val="tx1"/>
                </a:solidFill>
                <a:latin typeface="Arial" pitchFamily="34" charset="0"/>
                <a:cs typeface="Arial" pitchFamily="34" charset="0"/>
              </a:rPr>
              <a:t>هميته.</a:t>
            </a:r>
            <a:endParaRPr lang="fr-FR" sz="4400" b="1" dirty="0" smtClean="0">
              <a:solidFill>
                <a:schemeClr val="tx1"/>
              </a:solidFill>
              <a:latin typeface="Arial" pitchFamily="34" charset="0"/>
              <a:cs typeface="Arial" pitchFamily="34" charset="0"/>
            </a:endParaRPr>
          </a:p>
        </p:txBody>
      </p:sp>
      <p:cxnSp>
        <p:nvCxnSpPr>
          <p:cNvPr id="42" name="Connecteur droit avec flèche 41"/>
          <p:cNvCxnSpPr/>
          <p:nvPr/>
        </p:nvCxnSpPr>
        <p:spPr>
          <a:xfrm flipV="1">
            <a:off x="19549241" y="22383703"/>
            <a:ext cx="2858770" cy="10129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rot="10800000">
            <a:off x="22352856" y="22334399"/>
            <a:ext cx="2808492" cy="1062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370128" y="13905186"/>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2" name="Ellipse 51"/>
          <p:cNvSpPr/>
          <p:nvPr/>
        </p:nvSpPr>
        <p:spPr>
          <a:xfrm>
            <a:off x="9143360" y="16303741"/>
            <a:ext cx="4131183" cy="8875994"/>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ar-SA" sz="4800" b="1" dirty="0" smtClean="0">
                <a:solidFill>
                  <a:schemeClr val="tx1"/>
                </a:solidFill>
                <a:latin typeface="Arial" pitchFamily="34" charset="0"/>
                <a:cs typeface="Arial" pitchFamily="34" charset="0"/>
              </a:rPr>
              <a:t>حدود المكانية:ستتم هذه الدراسة بالوكالة الجزائرية للتأمينات </a:t>
            </a:r>
            <a:r>
              <a:rPr lang="ar-DZ" sz="4800" b="1" dirty="0" err="1" smtClean="0">
                <a:solidFill>
                  <a:schemeClr val="tx1"/>
                </a:solidFill>
                <a:latin typeface="Arial" pitchFamily="34" charset="0"/>
                <a:cs typeface="Arial" pitchFamily="34" charset="0"/>
              </a:rPr>
              <a:t>ورقلة</a:t>
            </a:r>
            <a:r>
              <a:rPr lang="ar-DZ" sz="4800" b="1" dirty="0" smtClean="0">
                <a:solidFill>
                  <a:schemeClr val="tx1"/>
                </a:solidFill>
                <a:latin typeface="Arial" pitchFamily="34" charset="0"/>
                <a:cs typeface="Arial" pitchFamily="34" charset="0"/>
              </a:rPr>
              <a:t> وسوف نسقط عليها الموضوع محل الدراسة.</a:t>
            </a:r>
            <a:endParaRPr lang="fr-FR" sz="4800" b="1" dirty="0" smtClean="0">
              <a:solidFill>
                <a:schemeClr val="tx1"/>
              </a:solidFill>
              <a:latin typeface="Arial" pitchFamily="34" charset="0"/>
              <a:cs typeface="Arial" pitchFamily="34" charset="0"/>
            </a:endParaRPr>
          </a:p>
        </p:txBody>
      </p:sp>
      <p:sp>
        <p:nvSpPr>
          <p:cNvPr id="53" name="Ellipse 52"/>
          <p:cNvSpPr/>
          <p:nvPr/>
        </p:nvSpPr>
        <p:spPr>
          <a:xfrm>
            <a:off x="1305637" y="15925231"/>
            <a:ext cx="4493207" cy="9254504"/>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lnSpc>
                <a:spcPct val="150000"/>
              </a:lnSpc>
              <a:spcAft>
                <a:spcPts val="1000"/>
              </a:spcAft>
            </a:pPr>
            <a:r>
              <a:rPr lang="ar-SA" sz="4400" b="1" dirty="0" smtClean="0">
                <a:solidFill>
                  <a:schemeClr val="tx1"/>
                </a:solidFill>
                <a:latin typeface="Arial" pitchFamily="34" charset="0"/>
                <a:cs typeface="Arial" pitchFamily="34" charset="0"/>
              </a:rPr>
              <a:t>الحدود الزمنية: تتم الدراسة وذلك بإسقاط الجانب النظري في </a:t>
            </a:r>
            <a:r>
              <a:rPr lang="ar-DZ" sz="4400" b="1" dirty="0" smtClean="0">
                <a:solidFill>
                  <a:schemeClr val="tx1"/>
                </a:solidFill>
                <a:latin typeface="Arial" pitchFamily="34" charset="0"/>
                <a:cs typeface="Arial" pitchFamily="34" charset="0"/>
              </a:rPr>
              <a:t>حدود </a:t>
            </a:r>
            <a:r>
              <a:rPr lang="ar-DZ" sz="4400" b="1" smtClean="0">
                <a:solidFill>
                  <a:schemeClr val="tx1"/>
                </a:solidFill>
                <a:latin typeface="Arial" pitchFamily="34" charset="0"/>
                <a:cs typeface="Arial" pitchFamily="34" charset="0"/>
              </a:rPr>
              <a:t>الفترة مابين 2012-2014</a:t>
            </a:r>
            <a:endParaRPr lang="fr-FR" sz="4400" b="1" dirty="0">
              <a:solidFill>
                <a:schemeClr val="tx1"/>
              </a:solidFill>
              <a:latin typeface="Arial" pitchFamily="34" charset="0"/>
              <a:cs typeface="Arial" pitchFamily="34" charset="0"/>
            </a:endParaRPr>
          </a:p>
        </p:txBody>
      </p:sp>
      <p:cxnSp>
        <p:nvCxnSpPr>
          <p:cNvPr id="55" name="Connecteur droit avec flèche 54"/>
          <p:cNvCxnSpPr/>
          <p:nvPr/>
        </p:nvCxnSpPr>
        <p:spPr>
          <a:xfrm>
            <a:off x="7520322" y="14272664"/>
            <a:ext cx="2789486" cy="203107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a:stCxn id="346" idx="0"/>
          </p:cNvCxnSpPr>
          <p:nvPr/>
        </p:nvCxnSpPr>
        <p:spPr>
          <a:xfrm flipH="1">
            <a:off x="4643606" y="14535809"/>
            <a:ext cx="2765784" cy="17679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1686378" y="25922585"/>
            <a:ext cx="12423228" cy="1323439"/>
          </a:xfrm>
          <a:prstGeom prst="rect">
            <a:avLst/>
          </a:prstGeom>
          <a:noFill/>
        </p:spPr>
        <p:txBody>
          <a:bodyPr wrap="square" rtlCol="0">
            <a:spAutoFit/>
          </a:bodyPr>
          <a:lstStyle/>
          <a:p>
            <a:pPr algn="ctr" rtl="1"/>
            <a:r>
              <a:rPr lang="ar-SA" sz="8000" u="sng" dirty="0" smtClean="0">
                <a:solidFill>
                  <a:srgbClr val="FF0000"/>
                </a:solidFill>
                <a:latin typeface="Traditional Arabic" pitchFamily="18" charset="-78"/>
                <a:cs typeface="Traditional Arabic" pitchFamily="18" charset="-78"/>
              </a:rPr>
              <a:t> </a:t>
            </a:r>
            <a:endParaRPr lang="fr-FR" sz="4400" u="sng" dirty="0">
              <a:solidFill>
                <a:srgbClr val="FF0000"/>
              </a:solidFill>
            </a:endParaRPr>
          </a:p>
        </p:txBody>
      </p:sp>
      <p:sp>
        <p:nvSpPr>
          <p:cNvPr id="6145" name="Rectangle 1"/>
          <p:cNvSpPr>
            <a:spLocks noChangeArrowheads="1"/>
          </p:cNvSpPr>
          <p:nvPr/>
        </p:nvSpPr>
        <p:spPr bwMode="auto">
          <a:xfrm>
            <a:off x="0" y="-1"/>
            <a:ext cx="30275213"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solidFill>
                <a:effectLst/>
                <a:latin typeface="Traditional Arabic" pitchFamily="18" charset="-78"/>
                <a:ea typeface="Times New Roman" pitchFamily="18" charset="0"/>
                <a:cs typeface="Traditional Arabic" pitchFamily="18" charset="-78"/>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Espace réservé du texte 36"/>
          <p:cNvSpPr>
            <a:spLocks noGrp="1"/>
          </p:cNvSpPr>
          <p:nvPr>
            <p:ph type="body" sz="quarter" idx="26"/>
          </p:nvPr>
        </p:nvSpPr>
        <p:spPr>
          <a:xfrm>
            <a:off x="15353328" y="6463862"/>
            <a:ext cx="14287682" cy="1467789"/>
          </a:xfrm>
        </p:spPr>
        <p:txBody>
          <a:bodyPr/>
          <a:lstStyle/>
          <a:p>
            <a:pPr algn="ctr" rtl="1"/>
            <a:r>
              <a:rPr lang="fr-FR" sz="6600" u="sng" dirty="0" smtClean="0">
                <a:solidFill>
                  <a:srgbClr val="FF0000"/>
                </a:solidFill>
              </a:rPr>
              <a:t>01 </a:t>
            </a:r>
            <a:r>
              <a:rPr lang="ar-SA" sz="6600" u="sng" dirty="0" smtClean="0">
                <a:solidFill>
                  <a:srgbClr val="FF0000"/>
                </a:solidFill>
              </a:rPr>
              <a:t>مقدمة </a:t>
            </a:r>
            <a:endParaRPr lang="fr-FR" sz="4000" dirty="0"/>
          </a:p>
        </p:txBody>
      </p:sp>
      <p:sp>
        <p:nvSpPr>
          <p:cNvPr id="80" name="Rectangle 79"/>
          <p:cNvSpPr/>
          <p:nvPr/>
        </p:nvSpPr>
        <p:spPr>
          <a:xfrm>
            <a:off x="15428923" y="8633408"/>
            <a:ext cx="13847863" cy="82770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Low" rtl="1"/>
            <a:endParaRPr lang="ar-SA" sz="4000" dirty="0" smtClean="0"/>
          </a:p>
          <a:p>
            <a:pPr algn="justLow" rtl="1"/>
            <a:endParaRPr lang="ar-SA" sz="4000" dirty="0" smtClean="0"/>
          </a:p>
          <a:p>
            <a:pPr algn="justLow" rtl="1"/>
            <a:endParaRPr lang="ar-SA" sz="4000" dirty="0" smtClean="0"/>
          </a:p>
          <a:p>
            <a:pPr algn="ctr">
              <a:spcAft>
                <a:spcPts val="100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 pos="10134600" algn="l"/>
                <a:tab pos="10858500" algn="l"/>
                <a:tab pos="11582400" algn="l"/>
                <a:tab pos="12306300" algn="l"/>
                <a:tab pos="13030200" algn="l"/>
                <a:tab pos="13754100" algn="l"/>
              </a:tabLst>
            </a:pPr>
            <a:r>
              <a:rPr lang="ar-SA" sz="6600" b="1" dirty="0" smtClean="0">
                <a:latin typeface="Arial" pitchFamily="34" charset="0"/>
                <a:cs typeface="Arial" pitchFamily="34" charset="0"/>
              </a:rPr>
              <a:t>المقدمة:</a:t>
            </a:r>
            <a:endParaRPr lang="ar-DZ" sz="6600" b="1" dirty="0" smtClean="0">
              <a:latin typeface="Arial" pitchFamily="34" charset="0"/>
              <a:cs typeface="Arial" pitchFamily="34" charset="0"/>
            </a:endParaRPr>
          </a:p>
          <a:p>
            <a:pPr algn="ctr">
              <a:spcAft>
                <a:spcPts val="100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 pos="10134600" algn="l"/>
                <a:tab pos="10858500" algn="l"/>
                <a:tab pos="11582400" algn="l"/>
                <a:tab pos="12306300" algn="l"/>
                <a:tab pos="13030200" algn="l"/>
                <a:tab pos="13754100" algn="l"/>
              </a:tabLst>
            </a:pPr>
            <a:r>
              <a:rPr lang="ar-SA" sz="4000" b="1" dirty="0" smtClean="0">
                <a:solidFill>
                  <a:schemeClr val="tx1"/>
                </a:solidFill>
                <a:latin typeface="Arial" pitchFamily="34" charset="0"/>
                <a:cs typeface="Arial" pitchFamily="34" charset="0"/>
              </a:rPr>
              <a:t>ينفرد النشاط التأميني بمجموعة من الخصائص التي تميزه عن غيره من الأنشطة الاقتصادية الأخرى و تؤثر بالتالي على طبيعة و خصائص النظام المحاسبي الذي يطبق على شركات التأمين ومختلف المعايير التي تأثر على التنظيم المحاسبي للنشاط التأميني </a:t>
            </a:r>
            <a:endParaRPr lang="ar-DZ" sz="4000" b="1" dirty="0" smtClean="0">
              <a:solidFill>
                <a:schemeClr val="tx1"/>
              </a:solidFill>
              <a:latin typeface="Arial" pitchFamily="34" charset="0"/>
              <a:cs typeface="Arial" pitchFamily="34" charset="0"/>
            </a:endParaRPr>
          </a:p>
          <a:p>
            <a:pPr algn="r">
              <a:spcAft>
                <a:spcPts val="100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 pos="10134600" algn="l"/>
                <a:tab pos="10858500" algn="l"/>
                <a:tab pos="11582400" algn="l"/>
                <a:tab pos="12306300" algn="l"/>
                <a:tab pos="13030200" algn="l"/>
                <a:tab pos="13754100" algn="l"/>
              </a:tabLst>
            </a:pPr>
            <a:r>
              <a:rPr lang="ar-SA" sz="4000" b="1" dirty="0" smtClean="0">
                <a:solidFill>
                  <a:schemeClr val="tx1"/>
                </a:solidFill>
                <a:latin typeface="Arial" pitchFamily="34" charset="0"/>
                <a:cs typeface="Arial" pitchFamily="34" charset="0"/>
              </a:rPr>
              <a:t>وتتمحور اشكالية البحث في السؤال </a:t>
            </a:r>
            <a:r>
              <a:rPr lang="ar-SA" sz="4000" b="1" dirty="0" err="1" smtClean="0">
                <a:solidFill>
                  <a:schemeClr val="tx1"/>
                </a:solidFill>
                <a:latin typeface="Arial" pitchFamily="34" charset="0"/>
                <a:cs typeface="Arial" pitchFamily="34" charset="0"/>
              </a:rPr>
              <a:t>التالي:</a:t>
            </a:r>
            <a:r>
              <a:rPr lang="ar-SA" sz="4000" b="1" dirty="0" smtClean="0">
                <a:solidFill>
                  <a:schemeClr val="tx1"/>
                </a:solidFill>
                <a:latin typeface="Arial" pitchFamily="34" charset="0"/>
                <a:cs typeface="Arial" pitchFamily="34" charset="0"/>
              </a:rPr>
              <a:t> </a:t>
            </a:r>
            <a:endParaRPr lang="fr-FR" sz="4000" b="1" dirty="0" smtClean="0">
              <a:solidFill>
                <a:schemeClr val="tx1"/>
              </a:solidFill>
              <a:latin typeface="Arial" pitchFamily="34" charset="0"/>
              <a:cs typeface="Arial" pitchFamily="34" charset="0"/>
            </a:endParaRPr>
          </a:p>
          <a:p>
            <a:pPr algn="r"/>
            <a:r>
              <a:rPr lang="ar-SA" sz="4000" b="1" dirty="0" smtClean="0">
                <a:solidFill>
                  <a:schemeClr val="tx1"/>
                </a:solidFill>
                <a:latin typeface="Arial" pitchFamily="34" charset="0"/>
                <a:cs typeface="Arial" pitchFamily="34" charset="0"/>
              </a:rPr>
              <a:t/>
            </a:r>
            <a:br>
              <a:rPr lang="ar-SA" sz="4000" b="1" dirty="0" smtClean="0">
                <a:solidFill>
                  <a:schemeClr val="tx1"/>
                </a:solidFill>
                <a:latin typeface="Arial" pitchFamily="34" charset="0"/>
                <a:cs typeface="Arial" pitchFamily="34" charset="0"/>
              </a:rPr>
            </a:br>
            <a:r>
              <a:rPr lang="ar-DZ" sz="4000" b="1" dirty="0" err="1" smtClean="0">
                <a:solidFill>
                  <a:schemeClr val="tx1"/>
                </a:solidFill>
                <a:latin typeface="Arial" pitchFamily="34" charset="0"/>
                <a:cs typeface="Arial" pitchFamily="34" charset="0"/>
              </a:rPr>
              <a:t>مامدى</a:t>
            </a:r>
            <a:r>
              <a:rPr lang="ar-DZ" sz="4000" b="1" dirty="0" smtClean="0">
                <a:solidFill>
                  <a:schemeClr val="tx1"/>
                </a:solidFill>
                <a:latin typeface="Arial" pitchFamily="34" charset="0"/>
                <a:cs typeface="Arial" pitchFamily="34" charset="0"/>
              </a:rPr>
              <a:t> توافق النظام المحاسبي المالي </a:t>
            </a:r>
            <a:r>
              <a:rPr lang="ar-DZ" sz="4000" b="1" dirty="0" err="1" smtClean="0">
                <a:solidFill>
                  <a:schemeClr val="tx1"/>
                </a:solidFill>
                <a:latin typeface="Arial" pitchFamily="34" charset="0"/>
                <a:cs typeface="Arial" pitchFamily="34" charset="0"/>
              </a:rPr>
              <a:t>للانشطة</a:t>
            </a:r>
            <a:r>
              <a:rPr lang="ar-DZ" sz="4000" b="1" dirty="0" smtClean="0">
                <a:solidFill>
                  <a:schemeClr val="tx1"/>
                </a:solidFill>
                <a:latin typeface="Arial" pitchFamily="34" charset="0"/>
                <a:cs typeface="Arial" pitchFamily="34" charset="0"/>
              </a:rPr>
              <a:t> المحاسبية لشركات التأمين؟</a:t>
            </a:r>
            <a:endParaRPr lang="fr-FR" sz="4000" b="1" dirty="0" smtClean="0">
              <a:solidFill>
                <a:schemeClr val="tx1"/>
              </a:solidFill>
              <a:latin typeface="Arial" pitchFamily="34" charset="0"/>
              <a:cs typeface="Arial" pitchFamily="34" charset="0"/>
            </a:endParaRPr>
          </a:p>
          <a:p>
            <a:pPr algn="r"/>
            <a:r>
              <a:rPr lang="ar-SA" sz="4000" b="1" dirty="0" smtClean="0">
                <a:solidFill>
                  <a:schemeClr val="tx1"/>
                </a:solidFill>
                <a:latin typeface="Arial" pitchFamily="34" charset="0"/>
                <a:cs typeface="Arial" pitchFamily="34" charset="0"/>
              </a:rPr>
              <a:t>ولمعالجة الاشكالية يمكننا طرح التساؤلات التالية:</a:t>
            </a:r>
            <a:endParaRPr lang="fr-FR" sz="4000" b="1" dirty="0" smtClean="0">
              <a:solidFill>
                <a:schemeClr val="tx1"/>
              </a:solidFill>
              <a:latin typeface="Arial" pitchFamily="34" charset="0"/>
              <a:cs typeface="Arial" pitchFamily="34" charset="0"/>
            </a:endParaRPr>
          </a:p>
          <a:p>
            <a:pPr algn="r"/>
            <a:r>
              <a:rPr lang="ar-SA" sz="4000" b="1" dirty="0" smtClean="0">
                <a:solidFill>
                  <a:schemeClr val="tx1"/>
                </a:solidFill>
                <a:latin typeface="Arial" pitchFamily="34" charset="0"/>
                <a:cs typeface="Arial" pitchFamily="34" charset="0"/>
              </a:rPr>
              <a:t>- ما مدى ملائمة النظام المحاسبي المال</a:t>
            </a:r>
            <a:r>
              <a:rPr lang="ar-DZ" sz="4000" b="1" dirty="0" smtClean="0">
                <a:solidFill>
                  <a:schemeClr val="tx1"/>
                </a:solidFill>
                <a:latin typeface="Arial" pitchFamily="34" charset="0"/>
                <a:cs typeface="Arial" pitchFamily="34" charset="0"/>
              </a:rPr>
              <a:t>ي </a:t>
            </a:r>
            <a:r>
              <a:rPr lang="ar-SA" sz="4000" b="1" dirty="0" smtClean="0">
                <a:solidFill>
                  <a:schemeClr val="tx1"/>
                </a:solidFill>
                <a:latin typeface="Arial" pitchFamily="34" charset="0"/>
                <a:cs typeface="Arial" pitchFamily="34" charset="0"/>
              </a:rPr>
              <a:t>المصمم لطبيعة وظروف وحجم وعمليات شركة التأمين؟</a:t>
            </a:r>
            <a:endParaRPr lang="fr-FR" sz="4000" b="1" dirty="0" smtClean="0">
              <a:solidFill>
                <a:schemeClr val="tx1"/>
              </a:solidFill>
              <a:latin typeface="Arial" pitchFamily="34" charset="0"/>
              <a:cs typeface="Arial" pitchFamily="34" charset="0"/>
            </a:endParaRPr>
          </a:p>
          <a:p>
            <a:pPr algn="r"/>
            <a:r>
              <a:rPr lang="ar-SA" sz="4000" b="1" dirty="0" smtClean="0">
                <a:solidFill>
                  <a:schemeClr val="tx1"/>
                </a:solidFill>
                <a:latin typeface="Arial" pitchFamily="34" charset="0"/>
                <a:cs typeface="Arial" pitchFamily="34" charset="0"/>
              </a:rPr>
              <a:t>- في ما تكمن </a:t>
            </a:r>
            <a:r>
              <a:rPr lang="ar-DZ" sz="4000" b="1" dirty="0" smtClean="0">
                <a:solidFill>
                  <a:schemeClr val="tx1"/>
                </a:solidFill>
                <a:latin typeface="Arial" pitchFamily="34" charset="0"/>
                <a:cs typeface="Arial" pitchFamily="34" charset="0"/>
              </a:rPr>
              <a:t>أ</a:t>
            </a:r>
            <a:r>
              <a:rPr lang="ar-SA" sz="4000" b="1" dirty="0" err="1" smtClean="0">
                <a:solidFill>
                  <a:schemeClr val="tx1"/>
                </a:solidFill>
                <a:latin typeface="Arial" pitchFamily="34" charset="0"/>
                <a:cs typeface="Arial" pitchFamily="34" charset="0"/>
              </a:rPr>
              <a:t>همية</a:t>
            </a:r>
            <a:r>
              <a:rPr lang="ar-SA" sz="4000" b="1" dirty="0" smtClean="0">
                <a:solidFill>
                  <a:schemeClr val="tx1"/>
                </a:solidFill>
                <a:latin typeface="Arial" pitchFamily="34" charset="0"/>
                <a:cs typeface="Arial" pitchFamily="34" charset="0"/>
              </a:rPr>
              <a:t> النظام المحاسبي في شركات التامين؟</a:t>
            </a:r>
            <a:endParaRPr lang="fr-FR" sz="4000" b="1" dirty="0" smtClean="0">
              <a:solidFill>
                <a:schemeClr val="tx1"/>
              </a:solidFill>
              <a:latin typeface="Arial" pitchFamily="34" charset="0"/>
              <a:cs typeface="Arial" pitchFamily="34" charset="0"/>
            </a:endParaRPr>
          </a:p>
          <a:p>
            <a:pPr algn="r"/>
            <a:r>
              <a:rPr lang="ar-SA" sz="4000" b="1" dirty="0" smtClean="0">
                <a:solidFill>
                  <a:schemeClr val="tx1"/>
                </a:solidFill>
                <a:latin typeface="Arial" pitchFamily="34" charset="0"/>
                <a:cs typeface="Arial" pitchFamily="34" charset="0"/>
              </a:rPr>
              <a:t>- هل النظام المحاسبي يعالج جميع العمليات المالية في شركات التامين؟</a:t>
            </a:r>
            <a:endParaRPr lang="fr-FR" sz="4000" b="1" dirty="0" smtClean="0">
              <a:solidFill>
                <a:schemeClr val="tx1"/>
              </a:solidFill>
              <a:latin typeface="Arial" pitchFamily="34" charset="0"/>
              <a:cs typeface="Arial" pitchFamily="34" charset="0"/>
            </a:endParaRPr>
          </a:p>
          <a:p>
            <a:pPr algn="r" rtl="1"/>
            <a:endParaRPr lang="ar-SA" sz="9600" b="1" dirty="0" smtClean="0">
              <a:latin typeface="Traditional Arabic" pitchFamily="18" charset="-78"/>
              <a:cs typeface="Traditional Arabic" pitchFamily="18" charset="-78"/>
            </a:endParaRPr>
          </a:p>
          <a:p>
            <a:pPr algn="r" rtl="1"/>
            <a:endParaRPr lang="ar-SA" sz="9600" b="1" dirty="0" smtClean="0">
              <a:latin typeface="Traditional Arabic" pitchFamily="18" charset="-78"/>
              <a:cs typeface="Traditional Arabic" pitchFamily="18" charset="-78"/>
            </a:endParaRPr>
          </a:p>
        </p:txBody>
      </p:sp>
      <p:sp>
        <p:nvSpPr>
          <p:cNvPr id="85" name="ZoneTexte 84"/>
          <p:cNvSpPr txBox="1"/>
          <p:nvPr/>
        </p:nvSpPr>
        <p:spPr>
          <a:xfrm>
            <a:off x="15336775" y="22367626"/>
            <a:ext cx="14283755" cy="1400383"/>
          </a:xfrm>
          <a:prstGeom prst="rect">
            <a:avLst/>
          </a:prstGeom>
          <a:noFill/>
        </p:spPr>
        <p:txBody>
          <a:bodyPr wrap="square" rtlCol="0">
            <a:spAutoFit/>
          </a:bodyPr>
          <a:lstStyle/>
          <a:p>
            <a:endParaRPr lang="fr-FR" dirty="0"/>
          </a:p>
        </p:txBody>
      </p:sp>
      <p:sp>
        <p:nvSpPr>
          <p:cNvPr id="64" name="Ellipse 63"/>
          <p:cNvSpPr/>
          <p:nvPr/>
        </p:nvSpPr>
        <p:spPr>
          <a:xfrm>
            <a:off x="10043308" y="8633408"/>
            <a:ext cx="4479662" cy="410513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rtl="1"/>
            <a:r>
              <a:rPr lang="ar-SA" sz="4400" dirty="0" smtClean="0">
                <a:cs typeface="Traditional Arabic" pitchFamily="2" charset="-78"/>
              </a:rPr>
              <a:t> </a:t>
            </a:r>
          </a:p>
          <a:p>
            <a:pPr algn="ctr">
              <a:buFont typeface="Arial" charset="0"/>
              <a:buChar char="•"/>
            </a:pPr>
            <a:r>
              <a:rPr lang="ar-SA" sz="4000" b="1" dirty="0" smtClean="0">
                <a:solidFill>
                  <a:schemeClr val="tx1"/>
                </a:solidFill>
                <a:latin typeface="Arial" pitchFamily="34" charset="0"/>
                <a:cs typeface="Arial" pitchFamily="34" charset="0"/>
              </a:rPr>
              <a:t>فهم طبيعة النظام المحاسبي لشركات التأمين والتعرف على الحسابات الخاصة بكل نشاط.</a:t>
            </a:r>
            <a:endParaRPr lang="fr-FR" sz="4000" b="1" dirty="0" smtClean="0">
              <a:solidFill>
                <a:schemeClr val="tx1"/>
              </a:solidFill>
              <a:latin typeface="Arial" pitchFamily="34" charset="0"/>
              <a:cs typeface="Arial" pitchFamily="34" charset="0"/>
            </a:endParaRPr>
          </a:p>
          <a:p>
            <a:pPr algn="ctr" rtl="1"/>
            <a:endParaRPr lang="fr-FR" sz="6000" dirty="0" smtClean="0">
              <a:cs typeface="Traditional Arabic" pitchFamily="2" charset="-78"/>
            </a:endParaRPr>
          </a:p>
        </p:txBody>
      </p:sp>
      <p:sp>
        <p:nvSpPr>
          <p:cNvPr id="66" name="Ellipse 65"/>
          <p:cNvSpPr/>
          <p:nvPr/>
        </p:nvSpPr>
        <p:spPr>
          <a:xfrm>
            <a:off x="5565902" y="8633408"/>
            <a:ext cx="4157398" cy="4641161"/>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rtl="1"/>
            <a:r>
              <a:rPr lang="ar-SA" sz="4400" dirty="0" smtClean="0">
                <a:cs typeface="Traditional Arabic" pitchFamily="2" charset="-78"/>
              </a:rPr>
              <a:t> </a:t>
            </a:r>
          </a:p>
          <a:p>
            <a:pPr algn="ctr">
              <a:buFont typeface="Arial" charset="0"/>
              <a:buChar char="•"/>
            </a:pPr>
            <a:r>
              <a:rPr lang="ar-SA" sz="4400" b="1" dirty="0" smtClean="0">
                <a:solidFill>
                  <a:schemeClr val="tx1"/>
                </a:solidFill>
                <a:latin typeface="Arial" pitchFamily="34" charset="0"/>
                <a:cs typeface="Arial" pitchFamily="34" charset="0"/>
              </a:rPr>
              <a:t>اعطاء صورة موضحة ومبسطة عن المحاسبة الخاصة بشركات </a:t>
            </a:r>
            <a:r>
              <a:rPr lang="ar-SA" sz="4400" b="1" dirty="0" err="1" smtClean="0">
                <a:solidFill>
                  <a:schemeClr val="tx1"/>
                </a:solidFill>
                <a:latin typeface="Arial" pitchFamily="34" charset="0"/>
                <a:cs typeface="Arial" pitchFamily="34" charset="0"/>
              </a:rPr>
              <a:t>التامين .</a:t>
            </a:r>
            <a:endParaRPr lang="fr-FR" sz="4400" b="1" dirty="0" smtClean="0">
              <a:solidFill>
                <a:schemeClr val="tx1"/>
              </a:solidFill>
              <a:latin typeface="Arial" pitchFamily="34" charset="0"/>
              <a:cs typeface="Arial" pitchFamily="34" charset="0"/>
            </a:endParaRPr>
          </a:p>
          <a:p>
            <a:pPr algn="ctr" rtl="1"/>
            <a:endParaRPr lang="fr-FR" sz="6000" dirty="0" smtClean="0">
              <a:cs typeface="Traditional Arabic" pitchFamily="2" charset="-78"/>
            </a:endParaRPr>
          </a:p>
        </p:txBody>
      </p:sp>
      <p:sp>
        <p:nvSpPr>
          <p:cNvPr id="67" name="Ellipse 66"/>
          <p:cNvSpPr/>
          <p:nvPr/>
        </p:nvSpPr>
        <p:spPr>
          <a:xfrm>
            <a:off x="641522" y="8633408"/>
            <a:ext cx="4688734" cy="4105129"/>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buFont typeface="Arial" charset="0"/>
              <a:buChar char="•"/>
            </a:pPr>
            <a:r>
              <a:rPr lang="ar-SA" sz="4400" b="1" dirty="0" smtClean="0">
                <a:solidFill>
                  <a:schemeClr val="tx1"/>
                </a:solidFill>
                <a:latin typeface="Arial" pitchFamily="34" charset="0"/>
                <a:cs typeface="Arial" pitchFamily="34" charset="0"/>
              </a:rPr>
              <a:t>جعل هذه الدراسة من بين المراجعة العلمية في هذا الموضوع لاسيما الدراسة الميدانية</a:t>
            </a:r>
            <a:r>
              <a:rPr lang="fr-FR" sz="4400" b="1" dirty="0" smtClean="0">
                <a:solidFill>
                  <a:schemeClr val="tx1"/>
                </a:solidFill>
                <a:latin typeface="Arial" pitchFamily="34" charset="0"/>
                <a:cs typeface="Arial" pitchFamily="34" charset="0"/>
              </a:rPr>
              <a:t>.</a:t>
            </a:r>
          </a:p>
          <a:p>
            <a:pPr algn="ctr" rtl="1"/>
            <a:endParaRPr lang="fr-FR" sz="3600" dirty="0" smtClean="0">
              <a:cs typeface="Traditional Arabic" pitchFamily="2" charset="-78"/>
            </a:endParaRPr>
          </a:p>
        </p:txBody>
      </p:sp>
      <p:cxnSp>
        <p:nvCxnSpPr>
          <p:cNvPr id="73" name="Connecteur droit avec flèche 72"/>
          <p:cNvCxnSpPr>
            <a:endCxn id="67" idx="7"/>
          </p:cNvCxnSpPr>
          <p:nvPr/>
        </p:nvCxnSpPr>
        <p:spPr>
          <a:xfrm rot="10800000" flipV="1">
            <a:off x="4643607" y="8026700"/>
            <a:ext cx="3149429" cy="120788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7" name="Connecteur droit avec flèche 76"/>
          <p:cNvCxnSpPr/>
          <p:nvPr/>
        </p:nvCxnSpPr>
        <p:spPr>
          <a:xfrm>
            <a:off x="7673456" y="8026701"/>
            <a:ext cx="2636352" cy="13662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91" name="Ellipse 90"/>
          <p:cNvSpPr/>
          <p:nvPr/>
        </p:nvSpPr>
        <p:spPr>
          <a:xfrm>
            <a:off x="17346264" y="33118670"/>
            <a:ext cx="4405954" cy="456911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buFont typeface="Arial" charset="0"/>
              <a:buChar char="•"/>
            </a:pPr>
            <a:r>
              <a:rPr lang="ar-SA" sz="4800" b="1" dirty="0" smtClean="0">
                <a:solidFill>
                  <a:schemeClr val="tx1"/>
                </a:solidFill>
                <a:latin typeface="Arial" pitchFamily="34" charset="0"/>
                <a:cs typeface="Arial" pitchFamily="34" charset="0"/>
              </a:rPr>
              <a:t>وجود تكرار في الدراسات السابقة رغم ان الموضوع </a:t>
            </a:r>
            <a:r>
              <a:rPr lang="ar-SA" sz="4800" b="1" dirty="0" err="1" smtClean="0">
                <a:solidFill>
                  <a:schemeClr val="tx1"/>
                </a:solidFill>
                <a:latin typeface="Arial" pitchFamily="34" charset="0"/>
                <a:cs typeface="Arial" pitchFamily="34" charset="0"/>
              </a:rPr>
              <a:t>متوسع .</a:t>
            </a:r>
            <a:endParaRPr lang="fr-FR" sz="4800" b="1" dirty="0" smtClean="0">
              <a:solidFill>
                <a:schemeClr val="tx1"/>
              </a:solidFill>
              <a:latin typeface="Arial" pitchFamily="34" charset="0"/>
              <a:cs typeface="Arial" pitchFamily="34" charset="0"/>
            </a:endParaRPr>
          </a:p>
        </p:txBody>
      </p:sp>
      <p:sp>
        <p:nvSpPr>
          <p:cNvPr id="137" name="Rectangle 136"/>
          <p:cNvSpPr/>
          <p:nvPr/>
        </p:nvSpPr>
        <p:spPr>
          <a:xfrm>
            <a:off x="751386" y="34747200"/>
            <a:ext cx="13537871" cy="438281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r" rtl="1"/>
            <a:endParaRPr lang="ar-SA" sz="3600" dirty="0" smtClean="0"/>
          </a:p>
          <a:p>
            <a:pPr algn="r" rtl="1"/>
            <a:endParaRPr lang="ar-SA" sz="3600" dirty="0" smtClean="0"/>
          </a:p>
          <a:p>
            <a:pPr algn="ctr"/>
            <a:r>
              <a:rPr lang="ar-DZ" sz="3600" b="1" dirty="0" err="1" smtClean="0">
                <a:solidFill>
                  <a:schemeClr val="tx1"/>
                </a:solidFill>
                <a:latin typeface="Arial" pitchFamily="34" charset="0"/>
                <a:cs typeface="Arial" pitchFamily="34" charset="0"/>
              </a:rPr>
              <a:t>نورالدين</a:t>
            </a:r>
            <a:r>
              <a:rPr lang="ar-DZ" sz="3600" b="1" dirty="0" smtClean="0">
                <a:solidFill>
                  <a:schemeClr val="tx1"/>
                </a:solidFill>
                <a:latin typeface="Arial" pitchFamily="34" charset="0"/>
                <a:cs typeface="Arial" pitchFamily="34" charset="0"/>
              </a:rPr>
              <a:t> </a:t>
            </a:r>
            <a:r>
              <a:rPr lang="ar-DZ" sz="3600" b="1" dirty="0" err="1" smtClean="0">
                <a:solidFill>
                  <a:schemeClr val="tx1"/>
                </a:solidFill>
                <a:latin typeface="Arial" pitchFamily="34" charset="0"/>
                <a:cs typeface="Arial" pitchFamily="34" charset="0"/>
              </a:rPr>
              <a:t>بعيليش</a:t>
            </a:r>
            <a:r>
              <a:rPr lang="ar-DZ" sz="3600" b="1" dirty="0" smtClean="0">
                <a:solidFill>
                  <a:schemeClr val="tx1"/>
                </a:solidFill>
                <a:latin typeface="Arial" pitchFamily="34" charset="0"/>
                <a:cs typeface="Arial" pitchFamily="34" charset="0"/>
              </a:rPr>
              <a:t>  التنظيم المحاسبي في مؤسسات التأمين مذكرة </a:t>
            </a:r>
            <a:r>
              <a:rPr lang="ar-DZ" sz="3600" b="1" dirty="0" err="1" smtClean="0">
                <a:solidFill>
                  <a:schemeClr val="tx1"/>
                </a:solidFill>
                <a:latin typeface="Arial" pitchFamily="34" charset="0"/>
                <a:cs typeface="Arial" pitchFamily="34" charset="0"/>
              </a:rPr>
              <a:t>ماستر</a:t>
            </a:r>
            <a:r>
              <a:rPr lang="ar-DZ" sz="3600" b="1" dirty="0" smtClean="0">
                <a:solidFill>
                  <a:schemeClr val="tx1"/>
                </a:solidFill>
                <a:latin typeface="Arial" pitchFamily="34" charset="0"/>
                <a:cs typeface="Arial" pitchFamily="34" charset="0"/>
              </a:rPr>
              <a:t> في العلوم التجارية 2010-2011</a:t>
            </a:r>
          </a:p>
          <a:p>
            <a:pPr algn="ctr"/>
            <a:r>
              <a:rPr lang="ar-DZ" sz="3600" b="1" dirty="0" smtClean="0">
                <a:solidFill>
                  <a:schemeClr val="tx1"/>
                </a:solidFill>
                <a:latin typeface="Arial" pitchFamily="34" charset="0"/>
                <a:cs typeface="Arial" pitchFamily="34" charset="0"/>
              </a:rPr>
              <a:t>نضال فارس العربيد المحاسبة في شركات التأمين الوراق للنشر والتوزيع الاردن 2013</a:t>
            </a:r>
          </a:p>
          <a:p>
            <a:pPr algn="ctr"/>
            <a:r>
              <a:rPr lang="ar-DZ" sz="3600" b="1" dirty="0" smtClean="0">
                <a:latin typeface="Arial" pitchFamily="34" charset="0"/>
                <a:cs typeface="Arial" pitchFamily="34" charset="0"/>
              </a:rPr>
              <a:t> </a:t>
            </a:r>
            <a:endParaRPr lang="fr-FR" sz="3600" b="1" dirty="0">
              <a:latin typeface="Arial" pitchFamily="34" charset="0"/>
              <a:cs typeface="Arial" pitchFamily="34" charset="0"/>
            </a:endParaRPr>
          </a:p>
        </p:txBody>
      </p:sp>
      <p:sp>
        <p:nvSpPr>
          <p:cNvPr id="138" name="Rectangle 137"/>
          <p:cNvSpPr/>
          <p:nvPr/>
        </p:nvSpPr>
        <p:spPr>
          <a:xfrm>
            <a:off x="3552241" y="33204919"/>
            <a:ext cx="7830464" cy="110084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ar-DZ" dirty="0" smtClean="0">
                <a:solidFill>
                  <a:srgbClr val="FF0000"/>
                </a:solidFill>
              </a:rPr>
              <a:t>07</a:t>
            </a:r>
            <a:r>
              <a:rPr lang="ar-SA" dirty="0" smtClean="0">
                <a:solidFill>
                  <a:srgbClr val="FF0000"/>
                </a:solidFill>
              </a:rPr>
              <a:t>-المراجع </a:t>
            </a:r>
            <a:endParaRPr lang="fr-FR" dirty="0">
              <a:solidFill>
                <a:srgbClr val="FF0000"/>
              </a:solidFill>
            </a:endParaRPr>
          </a:p>
        </p:txBody>
      </p:sp>
      <p:sp>
        <p:nvSpPr>
          <p:cNvPr id="158" name="Ellipse 157"/>
          <p:cNvSpPr/>
          <p:nvPr/>
        </p:nvSpPr>
        <p:spPr>
          <a:xfrm>
            <a:off x="25161348" y="27639010"/>
            <a:ext cx="4530436" cy="4946257"/>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buFont typeface="Arial" charset="0"/>
              <a:buChar char="•"/>
            </a:pPr>
            <a:r>
              <a:rPr lang="ar-SA" sz="4400" b="1" dirty="0" smtClean="0">
                <a:solidFill>
                  <a:schemeClr val="tx1"/>
                </a:solidFill>
                <a:latin typeface="Arial" pitchFamily="34" charset="0"/>
                <a:cs typeface="Arial" pitchFamily="34" charset="0"/>
              </a:rPr>
              <a:t>نظرا لأهمية الموضوع كون التأمين </a:t>
            </a:r>
            <a:r>
              <a:rPr lang="ar-DZ" sz="4400" b="1" dirty="0" smtClean="0">
                <a:solidFill>
                  <a:schemeClr val="tx1"/>
                </a:solidFill>
                <a:latin typeface="Arial" pitchFamily="34" charset="0"/>
                <a:cs typeface="Arial" pitchFamily="34" charset="0"/>
              </a:rPr>
              <a:t>أ</a:t>
            </a:r>
            <a:r>
              <a:rPr lang="ar-SA" sz="4400" b="1" dirty="0" smtClean="0">
                <a:solidFill>
                  <a:schemeClr val="tx1"/>
                </a:solidFill>
                <a:latin typeface="Arial" pitchFamily="34" charset="0"/>
                <a:cs typeface="Arial" pitchFamily="34" charset="0"/>
              </a:rPr>
              <a:t>صبح قطاع مهم وحساس في النشاط الاقتصادي.</a:t>
            </a:r>
            <a:endParaRPr lang="fr-FR" sz="4400" b="1" dirty="0" smtClean="0">
              <a:solidFill>
                <a:schemeClr val="tx1"/>
              </a:solidFill>
              <a:latin typeface="Arial" pitchFamily="34" charset="0"/>
              <a:cs typeface="Arial" pitchFamily="34" charset="0"/>
            </a:endParaRPr>
          </a:p>
        </p:txBody>
      </p:sp>
      <p:sp>
        <p:nvSpPr>
          <p:cNvPr id="159" name="Ellipse 158"/>
          <p:cNvSpPr/>
          <p:nvPr/>
        </p:nvSpPr>
        <p:spPr>
          <a:xfrm>
            <a:off x="20142793" y="27246024"/>
            <a:ext cx="4530436" cy="4946257"/>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buFont typeface="Arial" charset="0"/>
              <a:buChar char="•"/>
            </a:pPr>
            <a:r>
              <a:rPr lang="ar-SA" sz="4400" b="1" dirty="0" smtClean="0">
                <a:solidFill>
                  <a:schemeClr val="tx1"/>
                </a:solidFill>
                <a:latin typeface="Arial" pitchFamily="34" charset="0"/>
              </a:rPr>
              <a:t>الرغبة الشخصية في اختيار الموضوع لأنه يندرج ضمن التخصص.</a:t>
            </a:r>
            <a:endParaRPr lang="fr-FR" sz="4400" b="1" dirty="0" smtClean="0">
              <a:solidFill>
                <a:schemeClr val="tx1"/>
              </a:solidFill>
              <a:latin typeface="Arial" pitchFamily="34" charset="0"/>
            </a:endParaRPr>
          </a:p>
        </p:txBody>
      </p:sp>
      <p:sp>
        <p:nvSpPr>
          <p:cNvPr id="160" name="Ellipse 159"/>
          <p:cNvSpPr/>
          <p:nvPr/>
        </p:nvSpPr>
        <p:spPr>
          <a:xfrm>
            <a:off x="15401596" y="27121745"/>
            <a:ext cx="4530436" cy="4946257"/>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buFont typeface="Arial" charset="0"/>
              <a:buChar char="•"/>
            </a:pPr>
            <a:r>
              <a:rPr lang="ar-SA" sz="4400" b="1" dirty="0" smtClean="0">
                <a:solidFill>
                  <a:schemeClr val="tx1"/>
                </a:solidFill>
                <a:latin typeface="Arial" pitchFamily="34" charset="0"/>
              </a:rPr>
              <a:t>فتح أفاق مستقبلية أخرى لمن أراد البحث في هذا الموضوع</a:t>
            </a:r>
            <a:r>
              <a:rPr lang="fr-FR" sz="4400" b="1" dirty="0" smtClean="0">
                <a:solidFill>
                  <a:schemeClr val="tx1"/>
                </a:solidFill>
                <a:latin typeface="Arial" pitchFamily="34" charset="0"/>
              </a:rPr>
              <a:t>.</a:t>
            </a:r>
          </a:p>
        </p:txBody>
      </p:sp>
      <p:cxnSp>
        <p:nvCxnSpPr>
          <p:cNvPr id="165" name="Connecteur droit avec flèche 164"/>
          <p:cNvCxnSpPr>
            <a:endCxn id="159" idx="0"/>
          </p:cNvCxnSpPr>
          <p:nvPr/>
        </p:nvCxnSpPr>
        <p:spPr>
          <a:xfrm rot="16200000" flipH="1">
            <a:off x="21728942" y="26566954"/>
            <a:ext cx="1133977" cy="22416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86" name="Espace réservé du texte 185"/>
          <p:cNvSpPr>
            <a:spLocks noGrp="1"/>
          </p:cNvSpPr>
          <p:nvPr>
            <p:ph type="body" sz="quarter" idx="10"/>
          </p:nvPr>
        </p:nvSpPr>
        <p:spPr/>
        <p:txBody>
          <a:bodyPr/>
          <a:lstStyle/>
          <a:p>
            <a:endParaRPr lang="fr-FR" dirty="0"/>
          </a:p>
        </p:txBody>
      </p:sp>
      <p:sp>
        <p:nvSpPr>
          <p:cNvPr id="194" name="Ellipse 193"/>
          <p:cNvSpPr/>
          <p:nvPr/>
        </p:nvSpPr>
        <p:spPr>
          <a:xfrm>
            <a:off x="931037" y="26724610"/>
            <a:ext cx="13358220" cy="9144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ar-DZ" dirty="0" smtClean="0">
                <a:solidFill>
                  <a:srgbClr val="FF0000"/>
                </a:solidFill>
              </a:rPr>
              <a:t>06</a:t>
            </a:r>
            <a:r>
              <a:rPr lang="ar-SA" dirty="0" smtClean="0">
                <a:solidFill>
                  <a:srgbClr val="FF0000"/>
                </a:solidFill>
              </a:rPr>
              <a:t>- منهج الدراسة </a:t>
            </a:r>
            <a:endParaRPr lang="fr-FR" dirty="0">
              <a:solidFill>
                <a:srgbClr val="FF0000"/>
              </a:solidFill>
            </a:endParaRPr>
          </a:p>
        </p:txBody>
      </p:sp>
      <p:sp>
        <p:nvSpPr>
          <p:cNvPr id="195" name="Rectangle à coins arrondis 194"/>
          <p:cNvSpPr/>
          <p:nvPr/>
        </p:nvSpPr>
        <p:spPr>
          <a:xfrm>
            <a:off x="816894" y="28016477"/>
            <a:ext cx="14105950" cy="456879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rtl="1"/>
            <a:endParaRPr lang="ar-SA" sz="4400" dirty="0" smtClean="0"/>
          </a:p>
          <a:p>
            <a:pPr rtl="1"/>
            <a:endParaRPr lang="ar-SA" sz="4400" dirty="0" smtClean="0"/>
          </a:p>
          <a:p>
            <a:pPr algn="justLow" rtl="1"/>
            <a:endParaRPr lang="ar-SA" sz="4800" dirty="0" smtClean="0"/>
          </a:p>
          <a:p>
            <a:pPr algn="justLow" rtl="1"/>
            <a:endParaRPr lang="ar-SA" sz="4800" dirty="0" smtClean="0"/>
          </a:p>
          <a:p>
            <a:pPr algn="justLow" rtl="1"/>
            <a:r>
              <a:rPr lang="ar-DZ" sz="4800" b="1" dirty="0" smtClean="0">
                <a:solidFill>
                  <a:schemeClr val="tx1"/>
                </a:solidFill>
              </a:rPr>
              <a:t>من أجل معالجة إشكالية موضوع البحث وتحليل أبعاده ومحاولة اختبار مدى صحة الفرضيات المقدمة، تم الاعتماد على المنهج الوصفي التحليلي الذي يهتم بدراسة الظاهرة على أرض الواقع، ويبين خصائص الظاهرة وتم جمع المعلومات اللازمة عن الظاهرة وتحليلها واستخلاص النتائج.</a:t>
            </a:r>
            <a:endParaRPr lang="fr-FR" sz="4800" b="1" dirty="0" smtClean="0">
              <a:solidFill>
                <a:schemeClr val="tx1"/>
              </a:solidFill>
            </a:endParaRPr>
          </a:p>
          <a:p>
            <a:pPr rtl="1"/>
            <a:r>
              <a:rPr lang="ar-DZ" b="1" dirty="0" smtClean="0"/>
              <a:t> </a:t>
            </a:r>
            <a:endParaRPr lang="fr-FR" dirty="0" smtClean="0"/>
          </a:p>
          <a:p>
            <a:pPr algn="ctr"/>
            <a:endParaRPr lang="fr-FR" dirty="0"/>
          </a:p>
        </p:txBody>
      </p:sp>
      <p:sp>
        <p:nvSpPr>
          <p:cNvPr id="6162" name="Rectangle 18"/>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5" name="Image 64"/>
          <p:cNvPicPr/>
          <p:nvPr/>
        </p:nvPicPr>
        <p:blipFill>
          <a:blip r:embed="rId3" cstate="print">
            <a:clrChange>
              <a:clrFrom>
                <a:srgbClr val="FFFFFF"/>
              </a:clrFrom>
              <a:clrTo>
                <a:srgbClr val="FFFFFF">
                  <a:alpha val="0"/>
                </a:srgbClr>
              </a:clrTo>
            </a:clrChange>
          </a:blip>
          <a:srcRect/>
          <a:stretch>
            <a:fillRect/>
          </a:stretch>
        </p:blipFill>
        <p:spPr bwMode="auto">
          <a:xfrm>
            <a:off x="27022097" y="338554"/>
            <a:ext cx="3253116" cy="2909144"/>
          </a:xfrm>
          <a:prstGeom prst="rect">
            <a:avLst/>
          </a:prstGeom>
          <a:noFill/>
          <a:ln w="9525">
            <a:noFill/>
            <a:miter lim="800000"/>
            <a:headEnd/>
            <a:tailEnd/>
          </a:ln>
        </p:spPr>
      </p:pic>
      <p:pic>
        <p:nvPicPr>
          <p:cNvPr id="70" name="Image 69"/>
          <p:cNvPicPr/>
          <p:nvPr/>
        </p:nvPicPr>
        <p:blipFill>
          <a:blip r:embed="rId3" cstate="print">
            <a:clrChange>
              <a:clrFrom>
                <a:srgbClr val="FFFFFF"/>
              </a:clrFrom>
              <a:clrTo>
                <a:srgbClr val="FFFFFF">
                  <a:alpha val="0"/>
                </a:srgbClr>
              </a:clrTo>
            </a:clrChange>
          </a:blip>
          <a:srcRect/>
          <a:stretch>
            <a:fillRect/>
          </a:stretch>
        </p:blipFill>
        <p:spPr bwMode="auto">
          <a:xfrm>
            <a:off x="184730" y="369332"/>
            <a:ext cx="3914303" cy="3319799"/>
          </a:xfrm>
          <a:prstGeom prst="rect">
            <a:avLst/>
          </a:prstGeom>
          <a:noFill/>
          <a:ln w="9525">
            <a:noFill/>
            <a:miter lim="800000"/>
            <a:headEnd/>
            <a:tailEnd/>
          </a:ln>
        </p:spPr>
      </p:pic>
      <p:sp>
        <p:nvSpPr>
          <p:cNvPr id="71" name="Rectangle 70"/>
          <p:cNvSpPr/>
          <p:nvPr/>
        </p:nvSpPr>
        <p:spPr>
          <a:xfrm>
            <a:off x="16624295" y="19025924"/>
            <a:ext cx="11572208" cy="521355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1000"/>
              </a:spcAft>
            </a:pPr>
            <a:endParaRPr lang="ar-DZ" sz="6600" b="1" dirty="0" smtClean="0">
              <a:latin typeface="Arial" pitchFamily="34" charset="0"/>
              <a:cs typeface="Arial" pitchFamily="34" charset="0"/>
            </a:endParaRPr>
          </a:p>
          <a:p>
            <a:pPr algn="ctr">
              <a:buFont typeface="Arial" charset="0"/>
              <a:buChar char="•"/>
            </a:pPr>
            <a:r>
              <a:rPr lang="ar-SA" sz="4000" b="1" dirty="0" smtClean="0">
                <a:latin typeface="Arial" pitchFamily="34" charset="0"/>
                <a:cs typeface="Arial" pitchFamily="34" charset="0"/>
              </a:rPr>
              <a:t>تظهر لنا ملائمة النظام المحاسبي لعمليات شركات التامين في خصائص النظام المحاسبي في شركات التامين.</a:t>
            </a:r>
            <a:endParaRPr lang="fr-FR" sz="4000" b="1" dirty="0" smtClean="0">
              <a:latin typeface="Arial" pitchFamily="34" charset="0"/>
              <a:cs typeface="Arial" pitchFamily="34" charset="0"/>
            </a:endParaRPr>
          </a:p>
          <a:p>
            <a:pPr algn="ctr">
              <a:buFont typeface="Arial" charset="0"/>
              <a:buChar char="•"/>
            </a:pPr>
            <a:r>
              <a:rPr lang="ar-SA" sz="4000" b="1" dirty="0" smtClean="0">
                <a:latin typeface="Arial" pitchFamily="34" charset="0"/>
                <a:cs typeface="Arial" pitchFamily="34" charset="0"/>
              </a:rPr>
              <a:t>للنظام المحاسبي اهمية بالغة في توفير المعلومات لحملة وثائق الت</a:t>
            </a:r>
            <a:r>
              <a:rPr lang="ar-DZ" sz="4000" b="1" dirty="0" smtClean="0">
                <a:latin typeface="Arial" pitchFamily="34" charset="0"/>
                <a:cs typeface="Arial" pitchFamily="34" charset="0"/>
              </a:rPr>
              <a:t>أ</a:t>
            </a:r>
            <a:r>
              <a:rPr lang="ar-SA" sz="4000" b="1" dirty="0" err="1" smtClean="0">
                <a:latin typeface="Arial" pitchFamily="34" charset="0"/>
                <a:cs typeface="Arial" pitchFamily="34" charset="0"/>
              </a:rPr>
              <a:t>مين</a:t>
            </a:r>
            <a:r>
              <a:rPr lang="ar-DZ" sz="4000" b="1" dirty="0" err="1" smtClean="0">
                <a:latin typeface="Arial" pitchFamily="34" charset="0"/>
                <a:cs typeface="Arial" pitchFamily="34" charset="0"/>
              </a:rPr>
              <a:t>.</a:t>
            </a:r>
            <a:r>
              <a:rPr lang="ar-DZ" sz="4000" b="1" dirty="0" smtClean="0">
                <a:latin typeface="Arial" pitchFamily="34" charset="0"/>
                <a:cs typeface="Arial" pitchFamily="34" charset="0"/>
              </a:rPr>
              <a:t> </a:t>
            </a:r>
            <a:endParaRPr lang="fr-FR" sz="4000" b="1" dirty="0" smtClean="0">
              <a:latin typeface="Arial" pitchFamily="34" charset="0"/>
              <a:cs typeface="Arial" pitchFamily="34" charset="0"/>
            </a:endParaRPr>
          </a:p>
          <a:p>
            <a:pPr algn="ctr">
              <a:buFont typeface="Arial" charset="0"/>
              <a:buChar char="•"/>
            </a:pPr>
            <a:r>
              <a:rPr lang="ar-SA" sz="4000" b="1" dirty="0" smtClean="0">
                <a:latin typeface="Arial" pitchFamily="34" charset="0"/>
                <a:cs typeface="Arial" pitchFamily="34" charset="0"/>
              </a:rPr>
              <a:t>يعالج النظام المحاسبي جميع العمليات المالية شركات الت</a:t>
            </a:r>
            <a:r>
              <a:rPr lang="ar-DZ" sz="4000" b="1" dirty="0" smtClean="0">
                <a:latin typeface="Arial" pitchFamily="34" charset="0"/>
                <a:cs typeface="Arial" pitchFamily="34" charset="0"/>
              </a:rPr>
              <a:t>أ</a:t>
            </a:r>
            <a:r>
              <a:rPr lang="ar-SA" sz="4000" b="1" dirty="0" err="1" smtClean="0">
                <a:latin typeface="Arial" pitchFamily="34" charset="0"/>
                <a:cs typeface="Arial" pitchFamily="34" charset="0"/>
              </a:rPr>
              <a:t>مين.</a:t>
            </a:r>
            <a:endParaRPr lang="fr-FR" sz="4000" b="1" dirty="0" smtClean="0">
              <a:latin typeface="Arial" pitchFamily="34" charset="0"/>
              <a:cs typeface="Arial" pitchFamily="34" charset="0"/>
            </a:endParaRPr>
          </a:p>
          <a:p>
            <a:pPr algn="ctr">
              <a:spcAft>
                <a:spcPts val="1000"/>
              </a:spcAft>
            </a:pPr>
            <a:endParaRPr lang="fr-FR" sz="4000" b="1" dirty="0">
              <a:latin typeface="Arial" pitchFamily="34" charset="0"/>
              <a:cs typeface="Arial" pitchFamily="34" charset="0"/>
            </a:endParaRPr>
          </a:p>
        </p:txBody>
      </p:sp>
    </p:spTree>
    <p:extLst>
      <p:ext uri="{BB962C8B-B14F-4D97-AF65-F5344CB8AC3E}">
        <p14:creationId xmlns:p14="http://schemas.microsoft.com/office/powerpoint/2010/main" xmlns=""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1013</TotalTime>
  <Words>370</Words>
  <Application>Microsoft Office PowerPoint</Application>
  <PresentationFormat>Personnalisé</PresentationFormat>
  <Paragraphs>116</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pc</cp:lastModifiedBy>
  <cp:revision>187</cp:revision>
  <dcterms:created xsi:type="dcterms:W3CDTF">2012-02-10T00:21:22Z</dcterms:created>
  <dcterms:modified xsi:type="dcterms:W3CDTF">2015-03-05T10:12:29Z</dcterms:modified>
</cp:coreProperties>
</file>