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0705" autoAdjust="0"/>
    <p:restoredTop sz="99642" autoAdjust="0"/>
  </p:normalViewPr>
  <p:slideViewPr>
    <p:cSldViewPr snapToGrid="0" snapToObjects="1" showGuides="1">
      <p:cViewPr>
        <p:scale>
          <a:sx n="30" d="100"/>
          <a:sy n="30" d="100"/>
        </p:scale>
        <p:origin x="-1290" y="930"/>
      </p:cViewPr>
      <p:guideLst>
        <p:guide orient="horz" pos="4316"/>
        <p:guide orient="horz" pos="375"/>
        <p:guide orient="horz" pos="26214"/>
        <p:guide orient="horz"/>
        <p:guide pos="401"/>
        <p:guide pos="18672"/>
      </p:guideLst>
    </p:cSldViewPr>
  </p:slideViewPr>
  <p:outlineViewPr>
    <p:cViewPr>
      <p:scale>
        <a:sx n="33" d="100"/>
        <a:sy n="33" d="100"/>
      </p:scale>
      <p:origin x="24"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2/20/2015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2/20/2015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 xmlns:p14="http://schemas.microsoft.com/office/powerpoint/2010/main"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 xmlns:p14="http://schemas.microsoft.com/office/powerpoint/2010/main"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 xmlns:p14="http://schemas.microsoft.com/office/powerpoint/2010/main"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 xmlns:p14="http://schemas.microsoft.com/office/powerpoint/2010/main"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 xmlns:p14="http://schemas.microsoft.com/office/powerpoint/2010/main"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 xmlns:p14="http://schemas.microsoft.com/office/powerpoint/2010/main"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 xmlns:p14="http://schemas.microsoft.com/office/powerpoint/2010/main"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 xmlns:p14="http://schemas.microsoft.com/office/powerpoint/2010/main"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 xmlns:p14="http://schemas.microsoft.com/office/powerpoint/2010/main"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Text Placeholder 334"/>
          <p:cNvSpPr>
            <a:spLocks noGrp="1"/>
          </p:cNvSpPr>
          <p:nvPr>
            <p:ph type="body" sz="quarter" idx="11"/>
          </p:nvPr>
        </p:nvSpPr>
        <p:spPr>
          <a:xfrm>
            <a:off x="529522" y="13274570"/>
            <a:ext cx="14287866" cy="1824378"/>
          </a:xfrm>
        </p:spPr>
        <p:txBody>
          <a:bodyPr/>
          <a:lstStyle/>
          <a:p>
            <a:pPr rtl="1"/>
            <a:r>
              <a:rPr lang="ar-SA" sz="6000" dirty="0" smtClean="0">
                <a:solidFill>
                  <a:srgbClr val="FF0000"/>
                </a:solidFill>
                <a:cs typeface="Traditional Arabic" pitchFamily="2" charset="-78"/>
              </a:rPr>
              <a:t> </a:t>
            </a:r>
            <a:endParaRPr lang="fr-FR" sz="8000" dirty="0" smtClean="0">
              <a:solidFill>
                <a:srgbClr val="FF0000"/>
              </a:solidFill>
              <a:cs typeface="Traditional Arabic" pitchFamily="2" charset="-78"/>
            </a:endParaRPr>
          </a:p>
          <a:p>
            <a:endParaRPr lang="en-US" dirty="0"/>
          </a:p>
        </p:txBody>
      </p:sp>
      <p:sp>
        <p:nvSpPr>
          <p:cNvPr id="339" name="Text Placeholder 338"/>
          <p:cNvSpPr>
            <a:spLocks noGrp="1"/>
          </p:cNvSpPr>
          <p:nvPr>
            <p:ph type="body" sz="quarter" idx="25"/>
          </p:nvPr>
        </p:nvSpPr>
        <p:spPr>
          <a:xfrm>
            <a:off x="15336775" y="6922518"/>
            <a:ext cx="14287682" cy="1104181"/>
          </a:xfrm>
        </p:spPr>
        <p:txBody>
          <a:bodyPr/>
          <a:lstStyle/>
          <a:p>
            <a:pPr algn="l"/>
            <a:r>
              <a:rPr lang="ar-SA" sz="5400" smtClean="0">
                <a:cs typeface="Traditional Arabic" pitchFamily="2" charset="-78"/>
              </a:rPr>
              <a:t> </a:t>
            </a:r>
            <a:r>
              <a:rPr lang="fr-FR" sz="6000" smtClean="0">
                <a:cs typeface="Traditional Arabic" pitchFamily="2" charset="-78"/>
              </a:rPr>
              <a:t>:</a:t>
            </a:r>
            <a:endParaRPr lang="fr-FR" sz="6000" dirty="0" smtClean="0">
              <a:cs typeface="Traditional Arabic" pitchFamily="2" charset="-78"/>
            </a:endParaRPr>
          </a:p>
        </p:txBody>
      </p:sp>
      <p:sp>
        <p:nvSpPr>
          <p:cNvPr id="341" name="Text Placeholder 340"/>
          <p:cNvSpPr>
            <a:spLocks noGrp="1"/>
          </p:cNvSpPr>
          <p:nvPr>
            <p:ph type="body" sz="quarter" idx="27"/>
          </p:nvPr>
        </p:nvSpPr>
        <p:spPr>
          <a:xfrm>
            <a:off x="636213" y="7346731"/>
            <a:ext cx="14283756" cy="7087357"/>
          </a:xfrm>
        </p:spPr>
        <p:txBody>
          <a:bodyPr/>
          <a:lstStyle/>
          <a:p>
            <a:pPr rtl="1"/>
            <a:r>
              <a:rPr lang="ar-SA" sz="4800" dirty="0" smtClean="0">
                <a:solidFill>
                  <a:srgbClr val="FF0000"/>
                </a:solidFill>
              </a:rPr>
              <a:t>04- أهداف الدراسة</a:t>
            </a:r>
            <a:endParaRPr lang="ar-SA" sz="4800" dirty="0" smtClean="0">
              <a:cs typeface="Traditional Arabic" pitchFamily="2" charset="-78"/>
            </a:endParaRPr>
          </a:p>
          <a:p>
            <a:pPr rtl="1"/>
            <a:r>
              <a:rPr lang="ar-SA" sz="4800" dirty="0" smtClean="0">
                <a:solidFill>
                  <a:srgbClr val="FF0000"/>
                </a:solidFill>
                <a:latin typeface="Traditional Arabic" pitchFamily="18" charset="-78"/>
                <a:cs typeface="Traditional Arabic" pitchFamily="18" charset="-78"/>
              </a:rPr>
              <a:t> </a:t>
            </a:r>
            <a:endParaRPr lang="ar-SA" sz="4800" dirty="0" smtClean="0"/>
          </a:p>
          <a:p>
            <a:pPr rtl="1"/>
            <a:endParaRPr lang="ar-SA" sz="4800" dirty="0" smtClean="0"/>
          </a:p>
          <a:p>
            <a:pPr rtl="1"/>
            <a:endParaRPr lang="fr-FR" sz="4800" dirty="0" smtClean="0"/>
          </a:p>
          <a:p>
            <a:pPr algn="r" rtl="1"/>
            <a:endParaRPr lang="ar-DZ" sz="6000" dirty="0" smtClean="0">
              <a:cs typeface="Traditional Arabic" pitchFamily="2" charset="-78"/>
            </a:endParaRPr>
          </a:p>
          <a:p>
            <a:endParaRPr lang="ar-DZ" sz="6000" dirty="0" smtClean="0">
              <a:cs typeface="Traditional Arabic" pitchFamily="2" charset="-78"/>
            </a:endParaRPr>
          </a:p>
          <a:p>
            <a:endParaRPr lang="en-US" sz="6000" dirty="0">
              <a:cs typeface="Traditional Arabic" pitchFamily="2" charset="-78"/>
            </a:endParaRPr>
          </a:p>
        </p:txBody>
      </p:sp>
      <p:sp>
        <p:nvSpPr>
          <p:cNvPr id="346" name="Text Placeholder 345"/>
          <p:cNvSpPr>
            <a:spLocks noGrp="1"/>
          </p:cNvSpPr>
          <p:nvPr>
            <p:ph type="body" sz="quarter" idx="96"/>
          </p:nvPr>
        </p:nvSpPr>
        <p:spPr>
          <a:xfrm>
            <a:off x="529522" y="14535809"/>
            <a:ext cx="13759735" cy="1767932"/>
          </a:xfrm>
        </p:spPr>
        <p:txBody>
          <a:bodyPr/>
          <a:lstStyle/>
          <a:p>
            <a:pPr rtl="1"/>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en-US" dirty="0"/>
          </a:p>
        </p:txBody>
      </p:sp>
      <p:sp>
        <p:nvSpPr>
          <p:cNvPr id="383" name="Text Placeholder 382"/>
          <p:cNvSpPr>
            <a:spLocks noGrp="1"/>
          </p:cNvSpPr>
          <p:nvPr>
            <p:ph type="body" sz="quarter" idx="150"/>
          </p:nvPr>
        </p:nvSpPr>
        <p:spPr>
          <a:xfrm>
            <a:off x="5959366" y="0"/>
            <a:ext cx="14110940" cy="2144110"/>
          </a:xfrm>
        </p:spPr>
        <p:txBody>
          <a:bodyPr>
            <a:normAutofit fontScale="55000" lnSpcReduction="20000"/>
          </a:bodyPr>
          <a:lstStyle/>
          <a:p>
            <a:pPr rtl="1"/>
            <a:endParaRPr lang="fr-FR" sz="8700" b="1" dirty="0" smtClean="0"/>
          </a:p>
          <a:p>
            <a:pPr rtl="1"/>
            <a:r>
              <a:rPr lang="ar-SA" sz="8700" b="1" dirty="0" smtClean="0"/>
              <a:t>جامعة قاصدي مرباح - ورقلة -                                       </a:t>
            </a:r>
          </a:p>
          <a:p>
            <a:pPr rtl="1"/>
            <a:r>
              <a:rPr lang="ar-SA" sz="8700" b="1" dirty="0" smtClean="0"/>
              <a:t> كلية العلوم الاقتصادية </a:t>
            </a:r>
            <a:r>
              <a:rPr lang="ar-SA" sz="8700" b="1" dirty="0" err="1" smtClean="0"/>
              <a:t>و</a:t>
            </a:r>
            <a:r>
              <a:rPr lang="ar-SA" sz="8700" b="1" dirty="0" smtClean="0"/>
              <a:t> العلوم التجارية وعلوم</a:t>
            </a:r>
            <a:r>
              <a:rPr lang="ar-DZ" sz="8700" b="1" dirty="0" smtClean="0"/>
              <a:t>  التسيير   </a:t>
            </a:r>
            <a:r>
              <a:rPr lang="ar-SA" sz="8700" b="1" dirty="0" smtClean="0"/>
              <a:t>   </a:t>
            </a:r>
            <a:endParaRPr lang="en-US" sz="8700" b="1" dirty="0" smtClean="0"/>
          </a:p>
          <a:p>
            <a:endParaRPr lang="ar-DZ" b="1" dirty="0" smtClean="0"/>
          </a:p>
        </p:txBody>
      </p:sp>
      <p:sp>
        <p:nvSpPr>
          <p:cNvPr id="384" name="Text Placeholder 383"/>
          <p:cNvSpPr>
            <a:spLocks noGrp="1"/>
          </p:cNvSpPr>
          <p:nvPr>
            <p:ph type="body" sz="quarter" idx="151"/>
          </p:nvPr>
        </p:nvSpPr>
        <p:spPr>
          <a:xfrm>
            <a:off x="796507" y="3247697"/>
            <a:ext cx="28816873" cy="1923392"/>
          </a:xfrm>
        </p:spPr>
        <p:txBody>
          <a:bodyPr>
            <a:normAutofit fontScale="25000" lnSpcReduction="20000"/>
          </a:bodyPr>
          <a:lstStyle/>
          <a:p>
            <a:pPr algn="r" rtl="1"/>
            <a:endParaRPr lang="ar-SA" sz="21600" b="1" dirty="0" smtClean="0"/>
          </a:p>
          <a:p>
            <a:pPr algn="r" rtl="1"/>
            <a:endParaRPr lang="ar-DZ" sz="21600" b="1" dirty="0" smtClean="0"/>
          </a:p>
          <a:p>
            <a:pPr algn="r" rtl="1"/>
            <a:r>
              <a:rPr lang="ar-DZ" sz="21600" b="1" dirty="0" smtClean="0"/>
              <a:t>من إعداد الطالبة :بن منصور نور الهدى </a:t>
            </a:r>
            <a:r>
              <a:rPr lang="ar-SA" sz="21600" b="1" dirty="0" smtClean="0"/>
              <a:t>                                                           ت</a:t>
            </a:r>
            <a:r>
              <a:rPr lang="ar-DZ" sz="21600" b="1" dirty="0" err="1" smtClean="0"/>
              <a:t>حت</a:t>
            </a:r>
            <a:r>
              <a:rPr lang="ar-DZ" sz="21600" b="1" dirty="0" smtClean="0"/>
              <a:t> إشراف  :</a:t>
            </a:r>
            <a:r>
              <a:rPr lang="ar-SA" sz="21600" b="1" dirty="0" smtClean="0"/>
              <a:t> </a:t>
            </a:r>
            <a:r>
              <a:rPr lang="ar-DZ" sz="21600" b="1" dirty="0" err="1" smtClean="0"/>
              <a:t>بوزيد</a:t>
            </a:r>
            <a:r>
              <a:rPr lang="ar-DZ" sz="21600" b="1" dirty="0" smtClean="0"/>
              <a:t> عصام </a:t>
            </a:r>
            <a:endParaRPr lang="fr-FR" sz="21600" b="1" dirty="0" smtClean="0"/>
          </a:p>
          <a:p>
            <a:r>
              <a:rPr lang="ar-DZ" b="1" dirty="0" smtClean="0"/>
              <a:t> </a:t>
            </a:r>
            <a:endParaRPr lang="en-US" b="1" dirty="0" smtClean="0"/>
          </a:p>
          <a:p>
            <a:endParaRPr lang="en-US" dirty="0"/>
          </a:p>
        </p:txBody>
      </p:sp>
      <p:sp>
        <p:nvSpPr>
          <p:cNvPr id="385" name="Text Placeholder 384"/>
          <p:cNvSpPr>
            <a:spLocks noGrp="1"/>
          </p:cNvSpPr>
          <p:nvPr>
            <p:ph type="body" sz="quarter" idx="153"/>
          </p:nvPr>
        </p:nvSpPr>
        <p:spPr>
          <a:xfrm>
            <a:off x="3703135" y="369332"/>
            <a:ext cx="24296423" cy="2878365"/>
          </a:xfrm>
        </p:spPr>
        <p:txBody>
          <a:bodyPr>
            <a:normAutofit fontScale="25000" lnSpcReduction="20000"/>
          </a:bodyPr>
          <a:lstStyle/>
          <a:p>
            <a:pPr rtl="1"/>
            <a:r>
              <a:rPr lang="ar-SA" b="1" dirty="0" smtClean="0"/>
              <a:t>  -</a:t>
            </a:r>
          </a:p>
          <a:p>
            <a:pPr rtl="1"/>
            <a:endParaRPr lang="ar-SA" dirty="0" smtClean="0"/>
          </a:p>
          <a:p>
            <a:pPr rtl="1"/>
            <a:endParaRPr lang="ar-SA" b="1" dirty="0" smtClean="0">
              <a:solidFill>
                <a:srgbClr val="FF0000"/>
              </a:solidFill>
            </a:endParaRPr>
          </a:p>
          <a:p>
            <a:pPr rtl="1"/>
            <a:endParaRPr lang="fr-FR" b="1" dirty="0" smtClean="0">
              <a:solidFill>
                <a:srgbClr val="FF0000"/>
              </a:solidFill>
            </a:endParaRPr>
          </a:p>
          <a:p>
            <a:pPr rtl="1"/>
            <a:endParaRPr lang="fr-FR" b="1" dirty="0" smtClean="0">
              <a:solidFill>
                <a:srgbClr val="FF0000"/>
              </a:solidFill>
            </a:endParaRPr>
          </a:p>
          <a:p>
            <a:pPr rtl="1"/>
            <a:r>
              <a:rPr lang="ar-SA" b="1" dirty="0" smtClean="0">
                <a:solidFill>
                  <a:srgbClr val="FF0000"/>
                </a:solidFill>
              </a:rPr>
              <a:t> </a:t>
            </a:r>
            <a:r>
              <a:rPr lang="ar-DZ" sz="24000" b="1" dirty="0" smtClean="0">
                <a:solidFill>
                  <a:srgbClr val="FF0000"/>
                </a:solidFill>
              </a:rPr>
              <a:t>أهمية قائمة تدفقات الخزينة في تعزيز </a:t>
            </a:r>
            <a:r>
              <a:rPr lang="ar-DZ" sz="24000" b="1" dirty="0" smtClean="0">
                <a:solidFill>
                  <a:srgbClr val="FF0000"/>
                </a:solidFill>
              </a:rPr>
              <a:t>الإفصاح </a:t>
            </a:r>
            <a:r>
              <a:rPr lang="ar-DZ" sz="24000" b="1" dirty="0" smtClean="0">
                <a:solidFill>
                  <a:srgbClr val="FF0000"/>
                </a:solidFill>
              </a:rPr>
              <a:t>المحاسبي في القوائم المالية في ظل تطبيق النظام المحاسبي المالي  </a:t>
            </a:r>
            <a:r>
              <a:rPr lang="ar-SA" sz="24000" b="1" dirty="0" smtClean="0">
                <a:solidFill>
                  <a:srgbClr val="FF0000"/>
                </a:solidFill>
              </a:rPr>
              <a:t>  </a:t>
            </a:r>
            <a:endParaRPr lang="fr-FR" sz="24000" b="1" dirty="0" smtClean="0">
              <a:solidFill>
                <a:srgbClr val="FF0000"/>
              </a:solidFill>
            </a:endParaRPr>
          </a:p>
          <a:p>
            <a:pPr rtl="1"/>
            <a:r>
              <a:rPr lang="ar-DZ" sz="24000" b="1" dirty="0" smtClean="0">
                <a:solidFill>
                  <a:srgbClr val="FF0000"/>
                </a:solidFill>
              </a:rPr>
              <a:t>دراسة حالة المؤسسة الوطنية للسيارات الصناعية وحدة –ورقلة</a:t>
            </a:r>
          </a:p>
          <a:p>
            <a:pPr rtl="1"/>
            <a:r>
              <a:rPr lang="ar-SA" sz="24000" b="1" dirty="0" smtClean="0">
                <a:solidFill>
                  <a:srgbClr val="FF0000"/>
                </a:solidFill>
              </a:rPr>
              <a:t>   </a:t>
            </a:r>
            <a:endParaRPr lang="ar-DZ" sz="24000" b="1" dirty="0" smtClean="0">
              <a:solidFill>
                <a:srgbClr val="FF0000"/>
              </a:solidFill>
            </a:endParaRPr>
          </a:p>
          <a:p>
            <a:pPr rtl="1"/>
            <a:endParaRPr lang="ar-DZ" sz="24000" b="1" dirty="0" smtClean="0">
              <a:solidFill>
                <a:srgbClr val="FF0000"/>
              </a:solidFill>
            </a:endParaRPr>
          </a:p>
          <a:p>
            <a:pPr rtl="1"/>
            <a:endParaRPr lang="ar-DZ" sz="24000" b="1" dirty="0" smtClean="0">
              <a:solidFill>
                <a:srgbClr val="FF0000"/>
              </a:solidFill>
            </a:endParaRPr>
          </a:p>
          <a:p>
            <a:pPr rtl="1"/>
            <a:endParaRPr lang="fr-FR" sz="19200" dirty="0" smtClean="0"/>
          </a:p>
        </p:txBody>
      </p:sp>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Espace réservé du texte 26"/>
          <p:cNvSpPr>
            <a:spLocks noGrp="1"/>
          </p:cNvSpPr>
          <p:nvPr>
            <p:ph type="body" sz="quarter" idx="20"/>
          </p:nvPr>
        </p:nvSpPr>
        <p:spPr>
          <a:xfrm>
            <a:off x="628611" y="13274569"/>
            <a:ext cx="14291358" cy="1104181"/>
          </a:xfrm>
        </p:spPr>
        <p:txBody>
          <a:bodyPr/>
          <a:lstStyle/>
          <a:p>
            <a:r>
              <a:rPr lang="ar-SA" sz="6000" u="none" dirty="0" smtClean="0">
                <a:solidFill>
                  <a:srgbClr val="FF0000"/>
                </a:solidFill>
                <a:cs typeface="Traditional Arabic" pitchFamily="2" charset="-78"/>
              </a:rPr>
              <a:t> </a:t>
            </a:r>
            <a:r>
              <a:rPr lang="ar-SA" sz="4400" dirty="0" smtClean="0">
                <a:solidFill>
                  <a:srgbClr val="FF0000"/>
                </a:solidFill>
                <a:cs typeface="Traditional Arabic" pitchFamily="2" charset="-78"/>
              </a:rPr>
              <a:t> </a:t>
            </a:r>
            <a:r>
              <a:rPr lang="ar-SA" sz="6000" dirty="0" smtClean="0">
                <a:solidFill>
                  <a:srgbClr val="FF0000"/>
                </a:solidFill>
                <a:cs typeface="Traditional Arabic" pitchFamily="2" charset="-78"/>
              </a:rPr>
              <a:t>-05- </a:t>
            </a:r>
            <a:r>
              <a:rPr lang="ar-SA" sz="6000" dirty="0" err="1" smtClean="0">
                <a:solidFill>
                  <a:srgbClr val="FF0000"/>
                </a:solidFill>
                <a:cs typeface="Traditional Arabic" pitchFamily="2" charset="-78"/>
              </a:rPr>
              <a:t>اهمية</a:t>
            </a:r>
            <a:r>
              <a:rPr lang="ar-SA" sz="6000" dirty="0" smtClean="0">
                <a:solidFill>
                  <a:srgbClr val="FF0000"/>
                </a:solidFill>
                <a:cs typeface="Traditional Arabic" pitchFamily="2" charset="-78"/>
              </a:rPr>
              <a:t> الدراسة </a:t>
            </a:r>
            <a:endParaRPr lang="fr-FR" sz="6000" dirty="0" smtClean="0">
              <a:solidFill>
                <a:srgbClr val="FF0000"/>
              </a:solidFill>
            </a:endParaRPr>
          </a:p>
        </p:txBody>
      </p:sp>
      <p:sp>
        <p:nvSpPr>
          <p:cNvPr id="23" name="Espace réservé du texte 22"/>
          <p:cNvSpPr>
            <a:spLocks noGrp="1"/>
          </p:cNvSpPr>
          <p:nvPr>
            <p:ph type="body" sz="quarter" idx="29"/>
          </p:nvPr>
        </p:nvSpPr>
        <p:spPr>
          <a:xfrm>
            <a:off x="14919969" y="15507172"/>
            <a:ext cx="14276605" cy="4105131"/>
          </a:xfrm>
        </p:spPr>
        <p:txBody>
          <a:bodyPr/>
          <a:lstStyle/>
          <a:p>
            <a:endParaRPr lang="ar-SA" sz="6000" dirty="0" smtClean="0">
              <a:solidFill>
                <a:srgbClr val="FF0000"/>
              </a:solidFill>
              <a:cs typeface="Traditional Arabic" pitchFamily="2" charset="-78"/>
            </a:endParaRPr>
          </a:p>
          <a:p>
            <a:r>
              <a:rPr lang="ar-SA" sz="6000" dirty="0" smtClean="0">
                <a:solidFill>
                  <a:srgbClr val="FF0000"/>
                </a:solidFill>
                <a:cs typeface="Traditional Arabic" pitchFamily="2" charset="-78"/>
              </a:rPr>
              <a:t>-01- إشكالية البحث:</a:t>
            </a:r>
          </a:p>
          <a:p>
            <a:endParaRPr lang="fr-FR" sz="6000" dirty="0" smtClean="0">
              <a:solidFill>
                <a:srgbClr val="FF0000"/>
              </a:solidFill>
              <a:cs typeface="Traditional Arabic" pitchFamily="2" charset="-78"/>
            </a:endParaRPr>
          </a:p>
          <a:p>
            <a:endParaRPr lang="fr-FR" dirty="0">
              <a:solidFill>
                <a:srgbClr val="FF0000"/>
              </a:solidFill>
            </a:endParaRPr>
          </a:p>
        </p:txBody>
      </p:sp>
      <p:sp>
        <p:nvSpPr>
          <p:cNvPr id="24" name="Espace réservé du texte 23"/>
          <p:cNvSpPr>
            <a:spLocks noGrp="1"/>
          </p:cNvSpPr>
          <p:nvPr>
            <p:ph type="body" sz="quarter" idx="30"/>
          </p:nvPr>
        </p:nvSpPr>
        <p:spPr>
          <a:xfrm>
            <a:off x="15357254" y="21259365"/>
            <a:ext cx="14283756" cy="41571075"/>
          </a:xfrm>
        </p:spPr>
        <p:txBody>
          <a:bodyPr/>
          <a:lstStyle/>
          <a:p>
            <a:pPr algn="ctr" rtl="1"/>
            <a:r>
              <a:rPr lang="ar-SA" sz="4400" b="1" u="sng" dirty="0" smtClean="0">
                <a:solidFill>
                  <a:srgbClr val="FF0000"/>
                </a:solidFill>
              </a:rPr>
              <a:t>الأسئلة الفرعية</a:t>
            </a:r>
            <a:endParaRPr lang="fr-FR" sz="4400" dirty="0" smtClean="0">
              <a:solidFill>
                <a:srgbClr val="FF0000"/>
              </a:solidFill>
            </a:endParaRPr>
          </a:p>
          <a:p>
            <a:pPr algn="ctr" rtl="1"/>
            <a:r>
              <a:rPr lang="ar-SA" sz="4400" dirty="0" smtClean="0"/>
              <a:t> </a:t>
            </a:r>
          </a:p>
          <a:p>
            <a:pPr algn="r" rtl="1"/>
            <a:endParaRPr lang="ar-SA" sz="4400" b="1" dirty="0" smtClean="0">
              <a:latin typeface="Traditional Arabic" pitchFamily="18" charset="-78"/>
              <a:cs typeface="Traditional Arabic" pitchFamily="2" charset="-78"/>
            </a:endParaRPr>
          </a:p>
          <a:p>
            <a:pPr algn="r" rtl="1"/>
            <a:endParaRPr lang="ar-SA" sz="4400" dirty="0" smtClean="0"/>
          </a:p>
          <a:p>
            <a:pPr rtl="1"/>
            <a:r>
              <a:rPr lang="ar-SA" sz="4400" dirty="0" smtClean="0"/>
              <a:t> </a:t>
            </a:r>
          </a:p>
          <a:p>
            <a:pPr rtl="1"/>
            <a:endParaRPr lang="fr-FR" sz="4400" i="1" dirty="0" smtClean="0"/>
          </a:p>
          <a:p>
            <a:pPr rtl="1"/>
            <a:endParaRPr lang="ar-SA" sz="4400" dirty="0" smtClean="0"/>
          </a:p>
          <a:p>
            <a:pPr rtl="1"/>
            <a:endParaRPr lang="fr-FR" sz="4400" dirty="0" smtClean="0"/>
          </a:p>
          <a:p>
            <a:pPr algn="ctr" rtl="1"/>
            <a:r>
              <a:rPr lang="ar-SA" sz="5400" u="sng" dirty="0" smtClean="0">
                <a:solidFill>
                  <a:srgbClr val="FF0000"/>
                </a:solidFill>
              </a:rPr>
              <a:t>- 02- فرضيات البحث</a:t>
            </a:r>
            <a:endParaRPr lang="ar-DZ" sz="5400" dirty="0" smtClean="0">
              <a:cs typeface="Traditional Arabic" pitchFamily="2" charset="-78"/>
            </a:endParaRPr>
          </a:p>
          <a:p>
            <a:pPr algn="r" rtl="1"/>
            <a:endParaRPr lang="ar-SA" sz="5400" dirty="0" smtClean="0">
              <a:cs typeface="Traditional Arabic" pitchFamily="2" charset="-78"/>
            </a:endParaRPr>
          </a:p>
          <a:p>
            <a:pPr algn="r" rtl="1"/>
            <a:endParaRPr lang="ar-DZ" sz="5400" dirty="0" smtClean="0">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ctr" rtl="1"/>
            <a:endParaRPr lang="ar-DZ" sz="4400" b="1" dirty="0" smtClean="0">
              <a:solidFill>
                <a:srgbClr val="FF0000"/>
              </a:solidFill>
              <a:latin typeface="Traditional Arabic" pitchFamily="18" charset="-78"/>
              <a:cs typeface="Traditional Arabic" pitchFamily="18" charset="-78"/>
            </a:endParaRPr>
          </a:p>
          <a:p>
            <a:pPr algn="ctr" rtl="1"/>
            <a:r>
              <a:rPr lang="ar-SA" sz="4400" b="1" dirty="0" smtClean="0">
                <a:solidFill>
                  <a:srgbClr val="FF0000"/>
                </a:solidFill>
                <a:latin typeface="Traditional Arabic" pitchFamily="18" charset="-78"/>
                <a:cs typeface="Traditional Arabic" pitchFamily="18" charset="-78"/>
              </a:rPr>
              <a:t>-</a:t>
            </a:r>
            <a:r>
              <a:rPr lang="ar-SA" sz="4400" b="1" u="sng" dirty="0" smtClean="0">
                <a:solidFill>
                  <a:srgbClr val="FF0000"/>
                </a:solidFill>
                <a:latin typeface="Traditional Arabic" pitchFamily="18" charset="-78"/>
                <a:cs typeface="Traditional Arabic" pitchFamily="18" charset="-78"/>
              </a:rPr>
              <a:t> 03- مبررات اختيار الموضوع </a:t>
            </a:r>
            <a:endParaRPr lang="ar-SA" sz="4400" b="1" u="sng" dirty="0" smtClean="0">
              <a:solidFill>
                <a:srgbClr val="FF0000"/>
              </a:solidFill>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r>
              <a:rPr lang="ar-SA" sz="4400" b="1" dirty="0" smtClean="0">
                <a:latin typeface="Traditional Arabic" pitchFamily="18" charset="-78"/>
                <a:cs typeface="Traditional Arabic" pitchFamily="2" charset="-78"/>
              </a:rPr>
              <a:t> </a:t>
            </a:r>
            <a:endParaRPr lang="fr-FR" sz="4400" dirty="0" smtClean="0"/>
          </a:p>
          <a:p>
            <a:pPr algn="ctr" rtl="1"/>
            <a:r>
              <a:rPr lang="ar-SA" sz="6000" b="1" dirty="0" smtClean="0">
                <a:solidFill>
                  <a:srgbClr val="FF0000"/>
                </a:solidFill>
              </a:rPr>
              <a:t> </a:t>
            </a:r>
            <a:endParaRPr lang="fr-FR" sz="4400" dirty="0" smtClean="0"/>
          </a:p>
          <a:p>
            <a:pPr algn="r" rtl="1"/>
            <a:endParaRPr lang="fr-FR" sz="4000" dirty="0" smtClean="0">
              <a:cs typeface="Traditional Arabic" pitchFamily="2" charset="-78"/>
            </a:endParaRPr>
          </a:p>
          <a:p>
            <a:pPr algn="r" rtl="1"/>
            <a:endParaRPr lang="fr-FR" sz="4000" dirty="0" smtClean="0"/>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r>
              <a:rPr lang="ar-SA" sz="4400" b="1" dirty="0" smtClean="0">
                <a:latin typeface="Traditional Arabic" pitchFamily="18" charset="-78"/>
                <a:cs typeface="Traditional Arabic" pitchFamily="18" charset="-78"/>
              </a:rPr>
              <a:t> </a:t>
            </a: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r>
              <a:rPr lang="ar-SA" sz="4400" b="1" dirty="0" smtClean="0">
                <a:latin typeface="Traditional Arabic" pitchFamily="18" charset="-78"/>
                <a:cs typeface="Traditional Arabic" pitchFamily="18" charset="-78"/>
              </a:rPr>
              <a:t> </a:t>
            </a: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r>
              <a:rPr lang="ar-SA" sz="4400" dirty="0" smtClean="0">
                <a:latin typeface="Traditional Arabic" pitchFamily="18" charset="-78"/>
                <a:cs typeface="Traditional Arabic" pitchFamily="18" charset="-78"/>
              </a:rPr>
              <a:t> </a:t>
            </a:r>
            <a:endParaRPr lang="fr-FR" sz="4400" dirty="0" smtClean="0"/>
          </a:p>
          <a:p>
            <a:pPr algn="r" rtl="1"/>
            <a:endParaRPr lang="fr-FR" sz="4000" dirty="0" smtClean="0">
              <a:cs typeface="Traditional Arabic" pitchFamily="2" charset="-78"/>
            </a:endParaRPr>
          </a:p>
          <a:p>
            <a:pPr algn="r" rtl="1"/>
            <a:endParaRPr lang="fr-FR" sz="4000" dirty="0"/>
          </a:p>
        </p:txBody>
      </p:sp>
      <p:cxnSp>
        <p:nvCxnSpPr>
          <p:cNvPr id="26" name="Connecteur droit avec flèche 25"/>
          <p:cNvCxnSpPr>
            <a:endCxn id="31" idx="1"/>
          </p:cNvCxnSpPr>
          <p:nvPr/>
        </p:nvCxnSpPr>
        <p:spPr>
          <a:xfrm>
            <a:off x="22408011" y="28925044"/>
            <a:ext cx="3249533" cy="85331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9" name="Ellipse 28"/>
          <p:cNvSpPr/>
          <p:nvPr/>
        </p:nvSpPr>
        <p:spPr>
          <a:xfrm>
            <a:off x="15539869" y="22819694"/>
            <a:ext cx="4713051" cy="4013216"/>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lvl="0" algn="ctr" rtl="1"/>
            <a:endParaRPr lang="ar-SA" sz="3200" dirty="0" smtClean="0">
              <a:latin typeface="Traditional Arabic" pitchFamily="18" charset="-78"/>
              <a:cs typeface="Traditional Arabic" pitchFamily="18" charset="-78"/>
            </a:endParaRPr>
          </a:p>
          <a:p>
            <a:pPr lvl="0" algn="r" rtl="1"/>
            <a:r>
              <a:rPr lang="ar-DZ" sz="4000" b="1" dirty="0" smtClean="0">
                <a:cs typeface="Traditional Arabic" pitchFamily="2" charset="-78"/>
              </a:rPr>
              <a:t>03</a:t>
            </a:r>
            <a:r>
              <a:rPr lang="ar-SA" sz="4000" b="1" dirty="0" smtClean="0">
                <a:cs typeface="Traditional Arabic" pitchFamily="2" charset="-78"/>
              </a:rPr>
              <a:t>- </a:t>
            </a:r>
            <a:r>
              <a:rPr lang="ar-DZ" sz="4000" b="1" dirty="0" smtClean="0">
                <a:solidFill>
                  <a:schemeClr val="tx1"/>
                </a:solidFill>
              </a:rPr>
              <a:t>هل </a:t>
            </a:r>
            <a:r>
              <a:rPr lang="ar-DZ" sz="4000" b="1" dirty="0" smtClean="0">
                <a:solidFill>
                  <a:schemeClr val="tx1"/>
                </a:solidFill>
              </a:rPr>
              <a:t>قائمة تدفقات الخزينة ذات إفصاح </a:t>
            </a:r>
            <a:r>
              <a:rPr lang="ar-DZ" sz="4000" b="1" dirty="0" smtClean="0">
                <a:solidFill>
                  <a:schemeClr val="tx1"/>
                </a:solidFill>
              </a:rPr>
              <a:t>المحاسبي</a:t>
            </a:r>
            <a:r>
              <a:rPr lang="ar-DZ" sz="4000" b="1" dirty="0" smtClean="0">
                <a:solidFill>
                  <a:schemeClr val="tx1"/>
                </a:solidFill>
              </a:rPr>
              <a:t>؟</a:t>
            </a:r>
            <a:endParaRPr lang="fr-FR" sz="4000" b="1" dirty="0" smtClean="0"/>
          </a:p>
          <a:p>
            <a:pPr lvl="0" algn="ctr" rtl="1"/>
            <a:endParaRPr lang="fr-FR" sz="3600" dirty="0">
              <a:cs typeface="Traditional Arabic" pitchFamily="2" charset="-78"/>
            </a:endParaRPr>
          </a:p>
        </p:txBody>
      </p:sp>
      <p:sp>
        <p:nvSpPr>
          <p:cNvPr id="30" name="Ellipse 29"/>
          <p:cNvSpPr/>
          <p:nvPr/>
        </p:nvSpPr>
        <p:spPr>
          <a:xfrm>
            <a:off x="15765517" y="29671495"/>
            <a:ext cx="4304788" cy="4634271"/>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r" rtl="1"/>
            <a:r>
              <a:rPr lang="ar-SA" sz="3200" dirty="0" smtClean="0">
                <a:latin typeface="Traditional Arabic" pitchFamily="18" charset="-78"/>
                <a:cs typeface="Traditional Arabic" pitchFamily="18" charset="-78"/>
              </a:rPr>
              <a:t> </a:t>
            </a:r>
            <a:r>
              <a:rPr lang="ar-SA" sz="3600" b="1" dirty="0" smtClean="0"/>
              <a:t>-03-</a:t>
            </a:r>
            <a:r>
              <a:rPr lang="ar-DZ" sz="3600" b="1" dirty="0" smtClean="0">
                <a:solidFill>
                  <a:schemeClr val="tx1"/>
                </a:solidFill>
              </a:rPr>
              <a:t>قائمة تدفقات الخزينة ذات إفصاح محاسبي.</a:t>
            </a:r>
            <a:endParaRPr lang="fr-FR" sz="3600" b="1" dirty="0" smtClean="0"/>
          </a:p>
          <a:p>
            <a:pPr lvl="0" algn="r" rtl="1"/>
            <a:endParaRPr lang="fr-FR" sz="3200" dirty="0" smtClean="0">
              <a:cs typeface="Traditional Arabic" pitchFamily="2" charset="-78"/>
            </a:endParaRPr>
          </a:p>
        </p:txBody>
      </p:sp>
      <p:sp>
        <p:nvSpPr>
          <p:cNvPr id="31" name="Ellipse 30"/>
          <p:cNvSpPr/>
          <p:nvPr/>
        </p:nvSpPr>
        <p:spPr>
          <a:xfrm>
            <a:off x="24994077" y="28925839"/>
            <a:ext cx="4530436" cy="5821361"/>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r" rtl="1"/>
            <a:r>
              <a:rPr lang="ar-DZ" sz="3600" b="1" dirty="0" smtClean="0"/>
              <a:t> </a:t>
            </a:r>
            <a:r>
              <a:rPr lang="ar-DZ" sz="3600" b="1" dirty="0" smtClean="0"/>
              <a:t>  </a:t>
            </a:r>
            <a:r>
              <a:rPr lang="ar-SA" sz="3600" b="1" dirty="0" smtClean="0"/>
              <a:t>-0</a:t>
            </a:r>
            <a:r>
              <a:rPr lang="ar-DZ" sz="3600" b="1" dirty="0" smtClean="0"/>
              <a:t>1</a:t>
            </a:r>
            <a:r>
              <a:rPr lang="ar-SA" sz="3600" b="1" dirty="0" smtClean="0"/>
              <a:t>- </a:t>
            </a:r>
            <a:r>
              <a:rPr lang="ar-DZ" sz="3600" b="1" dirty="0" smtClean="0">
                <a:solidFill>
                  <a:schemeClr val="tx1"/>
                </a:solidFill>
              </a:rPr>
              <a:t>إن النظام المحاسبي المالي جاء جراء الإصلاحات التي أجريت على المخطط المحاسبي الوطني اعتمادا على المعايير المحاسبة.</a:t>
            </a:r>
            <a:endParaRPr lang="fr-FR" sz="3600" b="1" dirty="0" smtClean="0">
              <a:solidFill>
                <a:schemeClr val="tx1"/>
              </a:solidFill>
            </a:endParaRPr>
          </a:p>
          <a:p>
            <a:pPr lvl="0" algn="r" rtl="1"/>
            <a:endParaRPr lang="fr-FR" sz="3200" dirty="0">
              <a:latin typeface="Traditional Arabic" pitchFamily="18" charset="-78"/>
              <a:cs typeface="Traditional Arabic" pitchFamily="18" charset="-78"/>
            </a:endParaRPr>
          </a:p>
        </p:txBody>
      </p:sp>
      <p:cxnSp>
        <p:nvCxnSpPr>
          <p:cNvPr id="35" name="Connecteur droit avec flèche 34"/>
          <p:cNvCxnSpPr/>
          <p:nvPr/>
        </p:nvCxnSpPr>
        <p:spPr>
          <a:xfrm rot="5400000">
            <a:off x="22036777" y="29297873"/>
            <a:ext cx="745656"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8" name="Connecteur droit avec flèche 37"/>
          <p:cNvCxnSpPr/>
          <p:nvPr/>
        </p:nvCxnSpPr>
        <p:spPr>
          <a:xfrm rot="10800000" flipV="1">
            <a:off x="18571781" y="28925042"/>
            <a:ext cx="3780283" cy="118709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40" name="Ellipse 39"/>
          <p:cNvSpPr/>
          <p:nvPr/>
        </p:nvSpPr>
        <p:spPr>
          <a:xfrm>
            <a:off x="20311004" y="29670700"/>
            <a:ext cx="4530436" cy="5076499"/>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rtl="1"/>
            <a:r>
              <a:rPr lang="ar-SA" sz="2800" dirty="0" smtClean="0">
                <a:latin typeface="Traditional Arabic" pitchFamily="18" charset="-78"/>
                <a:cs typeface="Traditional Arabic" pitchFamily="18" charset="-78"/>
              </a:rPr>
              <a:t> </a:t>
            </a:r>
            <a:endParaRPr lang="ar-SA" sz="2800" dirty="0" smtClean="0"/>
          </a:p>
          <a:p>
            <a:pPr lvl="0" algn="r" rtl="1"/>
            <a:r>
              <a:rPr lang="ar-DZ" sz="3600" b="1" dirty="0" smtClean="0"/>
              <a:t> </a:t>
            </a:r>
            <a:r>
              <a:rPr lang="ar-SA" sz="3600" b="1" dirty="0" smtClean="0"/>
              <a:t>02- </a:t>
            </a:r>
            <a:r>
              <a:rPr lang="ar-DZ" sz="3600" b="1" dirty="0" smtClean="0">
                <a:solidFill>
                  <a:schemeClr val="tx1"/>
                </a:solidFill>
              </a:rPr>
              <a:t>إن قائمة التدفقات النقدية لها أهمية كبيرة فهي مكملة للقوائم المالية.</a:t>
            </a:r>
            <a:endParaRPr lang="fr-FR" sz="3600" b="1" dirty="0" smtClean="0">
              <a:solidFill>
                <a:schemeClr val="tx1"/>
              </a:solidFill>
            </a:endParaRPr>
          </a:p>
          <a:p>
            <a:pPr lvl="0" algn="ctr" rtl="1"/>
            <a:endParaRPr lang="fr-FR" sz="3600" dirty="0">
              <a:latin typeface="Traditional Arabic" pitchFamily="18" charset="-78"/>
              <a:cs typeface="Traditional Arabic" pitchFamily="18" charset="-78"/>
            </a:endParaRPr>
          </a:p>
        </p:txBody>
      </p:sp>
      <p:cxnSp>
        <p:nvCxnSpPr>
          <p:cNvPr id="42" name="Connecteur droit avec flèche 41"/>
          <p:cNvCxnSpPr/>
          <p:nvPr/>
        </p:nvCxnSpPr>
        <p:spPr>
          <a:xfrm flipV="1">
            <a:off x="19549241" y="22383703"/>
            <a:ext cx="2858770" cy="101299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4" name="Connecteur droit avec flèche 43"/>
          <p:cNvCxnSpPr/>
          <p:nvPr/>
        </p:nvCxnSpPr>
        <p:spPr>
          <a:xfrm rot="10800000">
            <a:off x="22352856" y="22334399"/>
            <a:ext cx="2808492" cy="10623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47" name="Text Placeholder 345"/>
          <p:cNvSpPr txBox="1">
            <a:spLocks/>
          </p:cNvSpPr>
          <p:nvPr/>
        </p:nvSpPr>
        <p:spPr>
          <a:xfrm>
            <a:off x="370128" y="13905186"/>
            <a:ext cx="14300387" cy="1646300"/>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rPr>
              <a:t> </a:t>
            </a:r>
            <a:endParaRPr kumimoji="0" lang="fr-FR"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latin typeface="Trebuchet MS" pitchFamily="34" charset="0"/>
              <a:ea typeface="+mn-ea"/>
              <a:cs typeface="+mn-cs"/>
            </a:endParaRPr>
          </a:p>
        </p:txBody>
      </p:sp>
      <p:sp>
        <p:nvSpPr>
          <p:cNvPr id="52" name="Ellipse 51"/>
          <p:cNvSpPr/>
          <p:nvPr/>
        </p:nvSpPr>
        <p:spPr>
          <a:xfrm>
            <a:off x="1686378" y="15472694"/>
            <a:ext cx="12602879" cy="4040047"/>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r" rtl="1"/>
            <a:r>
              <a:rPr lang="ar-DZ" sz="3600" b="1" dirty="0" smtClean="0">
                <a:solidFill>
                  <a:schemeClr val="tx1"/>
                </a:solidFill>
              </a:rPr>
              <a:t>نظرا لأهمية الموضوع في المحاسبة يمكننا من معرفة ما جاء </a:t>
            </a:r>
            <a:r>
              <a:rPr lang="ar-DZ" sz="3600" b="1" dirty="0" err="1" smtClean="0">
                <a:solidFill>
                  <a:schemeClr val="tx1"/>
                </a:solidFill>
              </a:rPr>
              <a:t>به</a:t>
            </a:r>
            <a:r>
              <a:rPr lang="ar-DZ" sz="3600" b="1" dirty="0" smtClean="0">
                <a:solidFill>
                  <a:schemeClr val="tx1"/>
                </a:solidFill>
              </a:rPr>
              <a:t> النظام المحاسبي المالي وملامته مع المعيار السابع ومدى فصاحة القوائم المالية. </a:t>
            </a:r>
            <a:endParaRPr lang="fr-FR" sz="3600" b="1" dirty="0"/>
          </a:p>
        </p:txBody>
      </p:sp>
      <p:cxnSp>
        <p:nvCxnSpPr>
          <p:cNvPr id="57" name="Connecteur droit avec flèche 56"/>
          <p:cNvCxnSpPr/>
          <p:nvPr/>
        </p:nvCxnSpPr>
        <p:spPr>
          <a:xfrm rot="5400000">
            <a:off x="7002835" y="14896237"/>
            <a:ext cx="1093944" cy="5897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6" name="ZoneTexte 35"/>
          <p:cNvSpPr txBox="1"/>
          <p:nvPr/>
        </p:nvSpPr>
        <p:spPr>
          <a:xfrm>
            <a:off x="1686378" y="25922585"/>
            <a:ext cx="12423228" cy="1323439"/>
          </a:xfrm>
          <a:prstGeom prst="rect">
            <a:avLst/>
          </a:prstGeom>
          <a:noFill/>
        </p:spPr>
        <p:txBody>
          <a:bodyPr wrap="square" rtlCol="0">
            <a:spAutoFit/>
          </a:bodyPr>
          <a:lstStyle/>
          <a:p>
            <a:pPr algn="ctr" rtl="1"/>
            <a:r>
              <a:rPr lang="ar-SA" sz="8000" u="sng" dirty="0" smtClean="0">
                <a:solidFill>
                  <a:srgbClr val="FF0000"/>
                </a:solidFill>
                <a:latin typeface="Traditional Arabic" pitchFamily="18" charset="-78"/>
                <a:cs typeface="Traditional Arabic" pitchFamily="18" charset="-78"/>
              </a:rPr>
              <a:t> </a:t>
            </a:r>
            <a:endParaRPr lang="fr-FR" sz="4400" u="sng" dirty="0">
              <a:solidFill>
                <a:srgbClr val="FF0000"/>
              </a:solidFill>
            </a:endParaRPr>
          </a:p>
        </p:txBody>
      </p:sp>
      <p:sp>
        <p:nvSpPr>
          <p:cNvPr id="6145" name="Rectangle 1"/>
          <p:cNvSpPr>
            <a:spLocks noChangeArrowheads="1"/>
          </p:cNvSpPr>
          <p:nvPr/>
        </p:nvSpPr>
        <p:spPr bwMode="auto">
          <a:xfrm>
            <a:off x="0" y="-1"/>
            <a:ext cx="30275213"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solidFill>
                <a:effectLst/>
                <a:latin typeface="Traditional Arabic" pitchFamily="18" charset="-78"/>
                <a:ea typeface="Times New Roman" pitchFamily="18" charset="0"/>
                <a:cs typeface="Traditional Arabic" pitchFamily="18" charset="-78"/>
              </a:rPr>
              <a:t> </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8" name="Ellipse 67"/>
          <p:cNvSpPr/>
          <p:nvPr/>
        </p:nvSpPr>
        <p:spPr>
          <a:xfrm>
            <a:off x="20463641" y="23396699"/>
            <a:ext cx="4225159" cy="3942109"/>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lvl="0" algn="r" rtl="1"/>
            <a:r>
              <a:rPr lang="ar-DZ" sz="3600" b="1" dirty="0" smtClean="0">
                <a:cs typeface="Traditional Arabic" pitchFamily="2" charset="-78"/>
              </a:rPr>
              <a:t>0</a:t>
            </a:r>
            <a:r>
              <a:rPr lang="ar-DZ" sz="3600" b="1" dirty="0" smtClean="0">
                <a:cs typeface="Traditional Arabic" pitchFamily="2" charset="-78"/>
              </a:rPr>
              <a:t>2</a:t>
            </a:r>
            <a:r>
              <a:rPr lang="ar-SA" sz="3600" b="1" dirty="0" smtClean="0">
                <a:cs typeface="Traditional Arabic" pitchFamily="2" charset="-78"/>
              </a:rPr>
              <a:t>- </a:t>
            </a:r>
            <a:r>
              <a:rPr lang="ar-DZ" sz="3600" b="1" dirty="0" smtClean="0">
                <a:solidFill>
                  <a:schemeClr val="tx1"/>
                </a:solidFill>
              </a:rPr>
              <a:t>ما </a:t>
            </a:r>
            <a:r>
              <a:rPr lang="ar-DZ" sz="3600" b="1" dirty="0" smtClean="0">
                <a:solidFill>
                  <a:schemeClr val="tx1"/>
                </a:solidFill>
              </a:rPr>
              <a:t>هي أهمية  قائمة التدفقات النقدية مقارنة مع القوائم المالية الأخرى؟</a:t>
            </a:r>
            <a:endParaRPr lang="fr-FR" sz="3600" b="1" dirty="0" smtClean="0">
              <a:solidFill>
                <a:schemeClr val="tx1"/>
              </a:solidFill>
            </a:endParaRPr>
          </a:p>
          <a:p>
            <a:pPr lvl="0" algn="ctr" rtl="1"/>
            <a:endParaRPr lang="fr-FR" sz="2800" dirty="0">
              <a:cs typeface="Traditional Arabic" pitchFamily="2" charset="-78"/>
            </a:endParaRPr>
          </a:p>
        </p:txBody>
      </p:sp>
      <p:cxnSp>
        <p:nvCxnSpPr>
          <p:cNvPr id="69" name="Connecteur droit avec flèche 68"/>
          <p:cNvCxnSpPr>
            <a:endCxn id="68" idx="0"/>
          </p:cNvCxnSpPr>
          <p:nvPr/>
        </p:nvCxnSpPr>
        <p:spPr>
          <a:xfrm rot="16200000" flipH="1">
            <a:off x="21978375" y="22798852"/>
            <a:ext cx="1029073" cy="16662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7" name="Espace réservé du texte 36"/>
          <p:cNvSpPr>
            <a:spLocks noGrp="1"/>
          </p:cNvSpPr>
          <p:nvPr>
            <p:ph type="body" sz="quarter" idx="26"/>
          </p:nvPr>
        </p:nvSpPr>
        <p:spPr>
          <a:xfrm>
            <a:off x="15353328" y="6463862"/>
            <a:ext cx="14287682" cy="1467789"/>
          </a:xfrm>
        </p:spPr>
        <p:txBody>
          <a:bodyPr/>
          <a:lstStyle/>
          <a:p>
            <a:pPr algn="ctr"/>
            <a:r>
              <a:rPr lang="ar-SA" sz="6600" u="sng" dirty="0" smtClean="0">
                <a:solidFill>
                  <a:srgbClr val="FF0000"/>
                </a:solidFill>
              </a:rPr>
              <a:t>مقدمة </a:t>
            </a:r>
            <a:endParaRPr lang="fr-FR" sz="4000" dirty="0"/>
          </a:p>
        </p:txBody>
      </p:sp>
      <p:sp>
        <p:nvSpPr>
          <p:cNvPr id="79" name="Ellipse 78"/>
          <p:cNvSpPr/>
          <p:nvPr/>
        </p:nvSpPr>
        <p:spPr>
          <a:xfrm>
            <a:off x="15765517" y="17996772"/>
            <a:ext cx="13431057" cy="3294124"/>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r" rtl="1"/>
            <a:r>
              <a:rPr lang="ar-DZ" sz="6000" dirty="0" smtClean="0">
                <a:solidFill>
                  <a:schemeClr val="tx1"/>
                </a:solidFill>
              </a:rPr>
              <a:t>ما أهمية قائمة تدفقات الخزينة في تعزيز الإفصاح المحاسبي في ظل النظام المحاسبي المالي في الجزائر؟</a:t>
            </a:r>
            <a:endParaRPr lang="fr-FR" sz="6000" dirty="0" smtClean="0">
              <a:solidFill>
                <a:schemeClr val="tx1"/>
              </a:solidFill>
            </a:endParaRPr>
          </a:p>
        </p:txBody>
      </p:sp>
      <p:sp>
        <p:nvSpPr>
          <p:cNvPr id="80" name="Rectangle 79"/>
          <p:cNvSpPr/>
          <p:nvPr/>
        </p:nvSpPr>
        <p:spPr>
          <a:xfrm>
            <a:off x="15765517" y="7585962"/>
            <a:ext cx="13847863" cy="8957009"/>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justLow" rtl="1"/>
            <a:endParaRPr lang="ar-SA" sz="4000" dirty="0" smtClean="0"/>
          </a:p>
          <a:p>
            <a:pPr algn="justLow" rtl="1"/>
            <a:endParaRPr lang="ar-SA" sz="4000" dirty="0" smtClean="0"/>
          </a:p>
          <a:p>
            <a:pPr algn="justLow" rtl="1"/>
            <a:endParaRPr lang="ar-SA" sz="4000" dirty="0" smtClean="0"/>
          </a:p>
          <a:p>
            <a:pPr algn="r" rtl="1"/>
            <a:r>
              <a:rPr lang="ar-DZ" sz="3200" b="1" dirty="0" smtClean="0">
                <a:solidFill>
                  <a:schemeClr val="tx1"/>
                </a:solidFill>
              </a:rPr>
              <a:t>  </a:t>
            </a:r>
          </a:p>
          <a:p>
            <a:pPr algn="r" rtl="1"/>
            <a:endParaRPr lang="ar-DZ" sz="3200" b="1" dirty="0" smtClean="0">
              <a:solidFill>
                <a:schemeClr val="tx1"/>
              </a:solidFill>
            </a:endParaRPr>
          </a:p>
          <a:p>
            <a:pPr algn="ctr" rtl="1"/>
            <a:r>
              <a:rPr lang="ar-DZ" sz="3200" b="1" dirty="0" smtClean="0">
                <a:solidFill>
                  <a:schemeClr val="tx1"/>
                </a:solidFill>
              </a:rPr>
              <a:t>  </a:t>
            </a:r>
            <a:r>
              <a:rPr lang="ar-SA" sz="3200" b="1" dirty="0" smtClean="0">
                <a:solidFill>
                  <a:schemeClr val="tx1"/>
                </a:solidFill>
              </a:rPr>
              <a:t>لقد </a:t>
            </a:r>
            <a:r>
              <a:rPr lang="ar-SA" sz="3200" b="1" dirty="0" smtClean="0">
                <a:solidFill>
                  <a:schemeClr val="tx1"/>
                </a:solidFill>
              </a:rPr>
              <a:t>ورثت الجزائر عن الاستعمار الفرنسي نظاما محاسبيا يسمي بالمخطط المحاسبي العام</a:t>
            </a:r>
            <a:r>
              <a:rPr lang="fr-FR" sz="3200" b="1" dirty="0" smtClean="0">
                <a:solidFill>
                  <a:schemeClr val="tx1"/>
                </a:solidFill>
              </a:rPr>
              <a:t>PCG</a:t>
            </a:r>
            <a:r>
              <a:rPr lang="ar-SA" sz="3200" b="1" dirty="0" smtClean="0">
                <a:solidFill>
                  <a:schemeClr val="tx1"/>
                </a:solidFill>
              </a:rPr>
              <a:t>, ونتيجة </a:t>
            </a:r>
            <a:r>
              <a:rPr lang="ar-DZ" sz="3200" b="1" dirty="0" smtClean="0">
                <a:solidFill>
                  <a:schemeClr val="tx1"/>
                </a:solidFill>
              </a:rPr>
              <a:t>        </a:t>
            </a:r>
            <a:r>
              <a:rPr lang="ar-SA" sz="3200" b="1" dirty="0" smtClean="0">
                <a:solidFill>
                  <a:schemeClr val="tx1"/>
                </a:solidFill>
              </a:rPr>
              <a:t>للتغيرات </a:t>
            </a:r>
            <a:r>
              <a:rPr lang="ar-SA" sz="3200" b="1" dirty="0" smtClean="0">
                <a:solidFill>
                  <a:schemeClr val="tx1"/>
                </a:solidFill>
              </a:rPr>
              <a:t>السياسية والظروف الدولية وخاصة ما يعرف بالحرب الباردة ,انحازت الجزائر إلى التيار الاشتراكي وأصبح الخطاب السياسي في ذلك الوقت إن الاستقلال السياسي غير كاف، </a:t>
            </a:r>
            <a:r>
              <a:rPr lang="ar-DZ" sz="3200" b="1" dirty="0" smtClean="0">
                <a:solidFill>
                  <a:schemeClr val="tx1"/>
                </a:solidFill>
              </a:rPr>
              <a:t>حيث تم </a:t>
            </a:r>
            <a:r>
              <a:rPr lang="ar-SA" sz="3200" b="1" dirty="0" smtClean="0">
                <a:solidFill>
                  <a:schemeClr val="tx1"/>
                </a:solidFill>
              </a:rPr>
              <a:t>إنشاء </a:t>
            </a:r>
            <a:r>
              <a:rPr lang="ar-DZ" sz="3200" b="1" dirty="0" smtClean="0">
                <a:solidFill>
                  <a:schemeClr val="tx1"/>
                </a:solidFill>
              </a:rPr>
              <a:t>  </a:t>
            </a:r>
            <a:r>
              <a:rPr lang="ar-SA" sz="3200" b="1" dirty="0" smtClean="0">
                <a:solidFill>
                  <a:schemeClr val="tx1"/>
                </a:solidFill>
              </a:rPr>
              <a:t>مخطط </a:t>
            </a:r>
            <a:r>
              <a:rPr lang="ar-SA" sz="3200" b="1" dirty="0" smtClean="0">
                <a:solidFill>
                  <a:schemeClr val="tx1"/>
                </a:solidFill>
              </a:rPr>
              <a:t>محاسبي وطني يعبر عن الواقع الاقتصادي وتم ذلك فعلا في سنة</a:t>
            </a:r>
            <a:r>
              <a:rPr lang="fr-FR" sz="3200" b="1" dirty="0" smtClean="0">
                <a:solidFill>
                  <a:schemeClr val="tx1"/>
                </a:solidFill>
              </a:rPr>
              <a:t> 1975 </a:t>
            </a:r>
            <a:r>
              <a:rPr lang="ar-SA" sz="3200" b="1" dirty="0" smtClean="0">
                <a:solidFill>
                  <a:schemeClr val="tx1"/>
                </a:solidFill>
              </a:rPr>
              <a:t>ونتيجة تبني هذه النصوص التي تم إعدادها في سياق الاقتصاد الموجه، </a:t>
            </a:r>
            <a:r>
              <a:rPr lang="ar-SA" sz="3200" b="1" dirty="0" smtClean="0">
                <a:solidFill>
                  <a:schemeClr val="tx1"/>
                </a:solidFill>
              </a:rPr>
              <a:t>أصبح </a:t>
            </a:r>
            <a:r>
              <a:rPr lang="ar-SA" sz="3200" b="1" dirty="0" smtClean="0">
                <a:solidFill>
                  <a:schemeClr val="tx1"/>
                </a:solidFill>
              </a:rPr>
              <a:t>هذا العجز من بين الأسباب المؤثرة على جلب رؤوس الأموال الأجنبية لصالح دولة مقابل دولة أخرى وفقا لدرجة الثقة والفهم لهذه المعلومات الناتجة عن النظام المحاسبي المالي المحلي , ولتلبية هذه الحاجة سارعت الحكومات والهيئات المكلفة بتنظيم المحاسبة إلى إعداد تصميم واستحداث هذا النظام, </a:t>
            </a:r>
            <a:r>
              <a:rPr lang="ar-SA" sz="3200" b="1" dirty="0" smtClean="0">
                <a:solidFill>
                  <a:schemeClr val="tx1"/>
                </a:solidFill>
              </a:rPr>
              <a:t>وللتخفيف </a:t>
            </a:r>
            <a:r>
              <a:rPr lang="ar-SA" sz="3200" b="1" dirty="0" smtClean="0">
                <a:solidFill>
                  <a:schemeClr val="tx1"/>
                </a:solidFill>
              </a:rPr>
              <a:t>من هذه الاختلافات برزت عدة محاولات دولية من طرف المنظمات المهنية  المهتمة بهذا المجال كان أهمها لجنة معايير المحاسبة الدولية والتي تمثل دورها في اقتراح نظام محاسبي </a:t>
            </a:r>
            <a:r>
              <a:rPr lang="ar-SA" sz="3200" b="1" dirty="0" err="1" smtClean="0">
                <a:solidFill>
                  <a:schemeClr val="tx1"/>
                </a:solidFill>
              </a:rPr>
              <a:t>يحضى</a:t>
            </a:r>
            <a:r>
              <a:rPr lang="ar-SA" sz="3200" b="1" dirty="0" smtClean="0">
                <a:solidFill>
                  <a:schemeClr val="tx1"/>
                </a:solidFill>
              </a:rPr>
              <a:t> بقبول دولي ويحقق الأهداف السابقة الذكر, إضافة إلى تزايد عدد الدول التي اعتمدت هذا النظام </a:t>
            </a:r>
            <a:r>
              <a:rPr lang="ar-SA" sz="3200" b="1" dirty="0" smtClean="0">
                <a:solidFill>
                  <a:schemeClr val="tx1"/>
                </a:solidFill>
              </a:rPr>
              <a:t>.</a:t>
            </a:r>
            <a:r>
              <a:rPr lang="ar-SA" sz="3200" b="1" dirty="0" smtClean="0"/>
              <a:t> </a:t>
            </a:r>
            <a:r>
              <a:rPr lang="ar-SA" sz="3200" b="1" dirty="0" smtClean="0">
                <a:solidFill>
                  <a:schemeClr val="tx1"/>
                </a:solidFill>
              </a:rPr>
              <a:t>حيث أكد المعيار الدولي السابع(</a:t>
            </a:r>
            <a:r>
              <a:rPr lang="fr-FR" sz="3200" b="1" dirty="0" smtClean="0">
                <a:solidFill>
                  <a:schemeClr val="tx1"/>
                </a:solidFill>
              </a:rPr>
              <a:t>IAS</a:t>
            </a:r>
            <a:r>
              <a:rPr lang="ar-SA" sz="3200" b="1" dirty="0" smtClean="0">
                <a:solidFill>
                  <a:schemeClr val="tx1"/>
                </a:solidFill>
              </a:rPr>
              <a:t>)الذي تناول قائمة تدفقات الخزينة على أهميتها في زيادة تفعيل الإفصاح من جهة وتزود العديد من الأطراف بمعلومات حول نقدية المؤسسة من جهة أخرى.و خاصة على اعتبار عجز الميزانية وجدول حسابات النتائج عن تقديم إجابات حول استفسارات مستخدمي القوائم المالية والمتعلقة بنقدية المؤسسة وقدرتها على توليد السيولة، وتساعد على اتخاذ القرارات الاقتصادية. </a:t>
            </a:r>
            <a:endParaRPr lang="ar-JO" sz="3200" b="1" dirty="0" smtClean="0">
              <a:solidFill>
                <a:schemeClr val="tx1"/>
              </a:solidFill>
            </a:endParaRPr>
          </a:p>
          <a:p>
            <a:pPr algn="r" rtl="1"/>
            <a:endParaRPr lang="en-US" sz="3200" dirty="0" smtClean="0">
              <a:ea typeface="Arial Unicode MS" pitchFamily="34" charset="-128"/>
              <a:cs typeface="Arial Unicode MS" pitchFamily="34" charset="-128"/>
            </a:endParaRPr>
          </a:p>
          <a:p>
            <a:pPr algn="r" rtl="1"/>
            <a:endParaRPr lang="ar-SA" sz="9600" b="1" dirty="0" smtClean="0">
              <a:latin typeface="Traditional Arabic" pitchFamily="18" charset="-78"/>
              <a:cs typeface="Traditional Arabic" pitchFamily="18" charset="-78"/>
            </a:endParaRPr>
          </a:p>
          <a:p>
            <a:pPr algn="r" rtl="1"/>
            <a:endParaRPr lang="ar-SA" sz="9600" b="1" dirty="0" smtClean="0">
              <a:latin typeface="Traditional Arabic" pitchFamily="18" charset="-78"/>
              <a:cs typeface="Traditional Arabic" pitchFamily="18" charset="-78"/>
            </a:endParaRPr>
          </a:p>
        </p:txBody>
      </p:sp>
      <p:sp>
        <p:nvSpPr>
          <p:cNvPr id="83" name="Ellipse 82"/>
          <p:cNvSpPr/>
          <p:nvPr/>
        </p:nvSpPr>
        <p:spPr>
          <a:xfrm>
            <a:off x="25133718" y="22388941"/>
            <a:ext cx="4479662" cy="3533646"/>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lvl="0" algn="ctr" rtl="1"/>
            <a:r>
              <a:rPr lang="ar-SA" sz="3600" b="1" dirty="0" smtClean="0">
                <a:cs typeface="Traditional Arabic" pitchFamily="2" charset="-78"/>
              </a:rPr>
              <a:t>01- </a:t>
            </a:r>
            <a:r>
              <a:rPr lang="ar-DZ" sz="3600" b="1" dirty="0" smtClean="0">
                <a:solidFill>
                  <a:schemeClr val="tx1"/>
                </a:solidFill>
              </a:rPr>
              <a:t>هل النظام </a:t>
            </a:r>
            <a:r>
              <a:rPr lang="ar-DZ" sz="3600" b="1" dirty="0" smtClean="0">
                <a:solidFill>
                  <a:schemeClr val="tx1"/>
                </a:solidFill>
              </a:rPr>
              <a:t>المالي المحاسبي </a:t>
            </a:r>
            <a:r>
              <a:rPr lang="ar-DZ" sz="3600" b="1" dirty="0" smtClean="0">
                <a:solidFill>
                  <a:schemeClr val="tx1"/>
                </a:solidFill>
              </a:rPr>
              <a:t>مس</a:t>
            </a:r>
            <a:r>
              <a:rPr lang="ar-DZ" sz="3600" b="1" dirty="0" smtClean="0">
                <a:solidFill>
                  <a:schemeClr val="tx1"/>
                </a:solidFill>
              </a:rPr>
              <a:t>تمد </a:t>
            </a:r>
            <a:r>
              <a:rPr lang="ar-DZ" sz="3600" b="1" dirty="0" smtClean="0">
                <a:solidFill>
                  <a:schemeClr val="tx1"/>
                </a:solidFill>
              </a:rPr>
              <a:t>من المعايير المحاسبة؟</a:t>
            </a:r>
            <a:endParaRPr lang="fr-FR" sz="3600" b="1" dirty="0" smtClean="0">
              <a:solidFill>
                <a:schemeClr val="tx1"/>
              </a:solidFill>
            </a:endParaRPr>
          </a:p>
          <a:p>
            <a:pPr algn="ctr" rtl="1"/>
            <a:endParaRPr lang="fr-FR" sz="6000" dirty="0" smtClean="0">
              <a:cs typeface="Traditional Arabic" pitchFamily="2" charset="-78"/>
            </a:endParaRPr>
          </a:p>
        </p:txBody>
      </p:sp>
      <p:sp>
        <p:nvSpPr>
          <p:cNvPr id="85" name="ZoneTexte 84"/>
          <p:cNvSpPr txBox="1"/>
          <p:nvPr/>
        </p:nvSpPr>
        <p:spPr>
          <a:xfrm>
            <a:off x="15336775" y="22367626"/>
            <a:ext cx="14283755" cy="1400383"/>
          </a:xfrm>
          <a:prstGeom prst="rect">
            <a:avLst/>
          </a:prstGeom>
          <a:noFill/>
        </p:spPr>
        <p:txBody>
          <a:bodyPr wrap="square" rtlCol="0">
            <a:spAutoFit/>
          </a:bodyPr>
          <a:lstStyle/>
          <a:p>
            <a:endParaRPr lang="fr-FR" dirty="0"/>
          </a:p>
        </p:txBody>
      </p:sp>
      <p:sp>
        <p:nvSpPr>
          <p:cNvPr id="64" name="Ellipse 63"/>
          <p:cNvSpPr/>
          <p:nvPr/>
        </p:nvSpPr>
        <p:spPr>
          <a:xfrm>
            <a:off x="10043308" y="8633408"/>
            <a:ext cx="4479662" cy="410513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rtl="1"/>
            <a:r>
              <a:rPr lang="ar-SA" sz="4400" dirty="0" smtClean="0">
                <a:cs typeface="Traditional Arabic" pitchFamily="2" charset="-78"/>
              </a:rPr>
              <a:t> </a:t>
            </a:r>
          </a:p>
          <a:p>
            <a:pPr lvl="0" algn="ctr" rtl="1"/>
            <a:r>
              <a:rPr lang="ar-SA" sz="4000" b="1" dirty="0" smtClean="0"/>
              <a:t>- 01- </a:t>
            </a:r>
            <a:r>
              <a:rPr lang="ar-DZ" sz="3600" b="1" dirty="0" smtClean="0">
                <a:solidFill>
                  <a:schemeClr val="tx1"/>
                </a:solidFill>
              </a:rPr>
              <a:t>التعريف بقائمة تدفقات </a:t>
            </a:r>
            <a:r>
              <a:rPr lang="ar-DZ" sz="3600" b="1" dirty="0" smtClean="0">
                <a:solidFill>
                  <a:schemeClr val="tx1"/>
                </a:solidFill>
              </a:rPr>
              <a:t>الخزينة.</a:t>
            </a:r>
            <a:endParaRPr lang="fr-FR" sz="3600" b="1" dirty="0" smtClean="0"/>
          </a:p>
          <a:p>
            <a:pPr algn="ctr" rtl="1"/>
            <a:endParaRPr lang="fr-FR" sz="6000" dirty="0" smtClean="0">
              <a:cs typeface="Traditional Arabic" pitchFamily="2" charset="-78"/>
            </a:endParaRPr>
          </a:p>
        </p:txBody>
      </p:sp>
      <p:sp>
        <p:nvSpPr>
          <p:cNvPr id="66" name="Ellipse 65"/>
          <p:cNvSpPr/>
          <p:nvPr/>
        </p:nvSpPr>
        <p:spPr>
          <a:xfrm>
            <a:off x="5565902" y="9234588"/>
            <a:ext cx="4157398" cy="4039981"/>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rtl="1"/>
            <a:r>
              <a:rPr lang="ar-SA" sz="4400" dirty="0" smtClean="0">
                <a:cs typeface="Traditional Arabic" pitchFamily="2" charset="-78"/>
              </a:rPr>
              <a:t> </a:t>
            </a:r>
          </a:p>
          <a:p>
            <a:pPr lvl="0" algn="ctr" rtl="1"/>
            <a:r>
              <a:rPr lang="ar-SA" sz="3600" b="1" dirty="0" smtClean="0"/>
              <a:t> -02- </a:t>
            </a:r>
            <a:r>
              <a:rPr lang="ar-DZ" sz="3600" b="1" dirty="0" smtClean="0">
                <a:solidFill>
                  <a:schemeClr val="tx1"/>
                </a:solidFill>
              </a:rPr>
              <a:t>تطبيق النظام المحاسبي المالي على جدول تدفقات النقدية.</a:t>
            </a:r>
            <a:endParaRPr lang="fr-FR" sz="3600" b="1" dirty="0" smtClean="0">
              <a:solidFill>
                <a:schemeClr val="tx1"/>
              </a:solidFill>
            </a:endParaRPr>
          </a:p>
          <a:p>
            <a:pPr algn="ctr" rtl="1"/>
            <a:endParaRPr lang="fr-FR" sz="3200" dirty="0" smtClean="0"/>
          </a:p>
          <a:p>
            <a:pPr algn="ctr" rtl="1"/>
            <a:endParaRPr lang="fr-FR" sz="6000" dirty="0" smtClean="0">
              <a:cs typeface="Traditional Arabic" pitchFamily="2" charset="-78"/>
            </a:endParaRPr>
          </a:p>
        </p:txBody>
      </p:sp>
      <p:sp>
        <p:nvSpPr>
          <p:cNvPr id="67" name="Ellipse 66"/>
          <p:cNvSpPr/>
          <p:nvPr/>
        </p:nvSpPr>
        <p:spPr>
          <a:xfrm>
            <a:off x="641522" y="8633408"/>
            <a:ext cx="4688734" cy="4105129"/>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lvl="0" algn="ctr" rtl="1"/>
            <a:r>
              <a:rPr lang="ar-SA" sz="3600" b="1" dirty="0" smtClean="0">
                <a:cs typeface="Traditional Arabic" pitchFamily="2" charset="-78"/>
              </a:rPr>
              <a:t> </a:t>
            </a:r>
            <a:r>
              <a:rPr lang="ar-SA" sz="3600" b="1" dirty="0" smtClean="0"/>
              <a:t>-03- </a:t>
            </a:r>
            <a:r>
              <a:rPr lang="ar-DZ" sz="3600" b="1" dirty="0" smtClean="0">
                <a:solidFill>
                  <a:schemeClr val="tx1"/>
                </a:solidFill>
              </a:rPr>
              <a:t>تقديم الافصاحات المتعلقة بقائمة تدفقات الخزينة.</a:t>
            </a:r>
            <a:endParaRPr lang="fr-FR" sz="3600" b="1" dirty="0" smtClean="0"/>
          </a:p>
          <a:p>
            <a:pPr algn="ctr" rtl="1"/>
            <a:endParaRPr lang="fr-FR" sz="3600" dirty="0" smtClean="0"/>
          </a:p>
          <a:p>
            <a:pPr algn="ctr" rtl="1"/>
            <a:endParaRPr lang="fr-FR" sz="3600" dirty="0" smtClean="0">
              <a:cs typeface="Traditional Arabic" pitchFamily="2" charset="-78"/>
            </a:endParaRPr>
          </a:p>
        </p:txBody>
      </p:sp>
      <p:cxnSp>
        <p:nvCxnSpPr>
          <p:cNvPr id="73" name="Connecteur droit avec flèche 72"/>
          <p:cNvCxnSpPr>
            <a:endCxn id="67" idx="7"/>
          </p:cNvCxnSpPr>
          <p:nvPr/>
        </p:nvCxnSpPr>
        <p:spPr>
          <a:xfrm rot="10800000" flipV="1">
            <a:off x="4643607" y="8026700"/>
            <a:ext cx="3149429" cy="1207889"/>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cxnSp>
        <p:nvCxnSpPr>
          <p:cNvPr id="75" name="Connecteur droit avec flèche 74"/>
          <p:cNvCxnSpPr/>
          <p:nvPr/>
        </p:nvCxnSpPr>
        <p:spPr>
          <a:xfrm rot="5400000">
            <a:off x="7094426" y="8605730"/>
            <a:ext cx="1207889" cy="49827"/>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cxnSp>
        <p:nvCxnSpPr>
          <p:cNvPr id="77" name="Connecteur droit avec flèche 76"/>
          <p:cNvCxnSpPr/>
          <p:nvPr/>
        </p:nvCxnSpPr>
        <p:spPr>
          <a:xfrm>
            <a:off x="7673456" y="8026701"/>
            <a:ext cx="2636352" cy="1366200"/>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sp>
        <p:nvSpPr>
          <p:cNvPr id="92" name="Ellipse 91"/>
          <p:cNvSpPr/>
          <p:nvPr/>
        </p:nvSpPr>
        <p:spPr>
          <a:xfrm>
            <a:off x="1292772" y="22150563"/>
            <a:ext cx="12170979" cy="3772024"/>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r"/>
            <a:r>
              <a:rPr lang="ar-DZ" sz="3600" b="1" dirty="0" smtClean="0">
                <a:solidFill>
                  <a:schemeClr val="tx1"/>
                </a:solidFill>
              </a:rPr>
              <a:t>تتمثل الحدود الزمانية للدراسة في شهر مارس لسنة 2015 ، أما الحدود المكانية تتمثل في مدينة ورقلة ، وذلك من خلال دراسة حالة بالمؤسسة الوطنية للسيارات الصناعية .</a:t>
            </a:r>
            <a:r>
              <a:rPr lang="ar-DZ" sz="5400" b="1" dirty="0" smtClean="0">
                <a:solidFill>
                  <a:schemeClr val="tx1"/>
                </a:solidFill>
              </a:rPr>
              <a:t> </a:t>
            </a:r>
            <a:endParaRPr lang="en-US" sz="9600" b="1" dirty="0" smtClean="0">
              <a:solidFill>
                <a:schemeClr val="bg2"/>
              </a:solidFill>
              <a:cs typeface="Arial" charset="0"/>
            </a:endParaRPr>
          </a:p>
        </p:txBody>
      </p:sp>
      <p:cxnSp>
        <p:nvCxnSpPr>
          <p:cNvPr id="97" name="Connecteur droit avec flèche 96"/>
          <p:cNvCxnSpPr/>
          <p:nvPr/>
        </p:nvCxnSpPr>
        <p:spPr>
          <a:xfrm rot="16200000" flipH="1">
            <a:off x="6965624" y="21767242"/>
            <a:ext cx="1075035" cy="59278"/>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sp>
        <p:nvSpPr>
          <p:cNvPr id="137" name="Rectangle 136"/>
          <p:cNvSpPr/>
          <p:nvPr/>
        </p:nvSpPr>
        <p:spPr>
          <a:xfrm>
            <a:off x="751386" y="34747200"/>
            <a:ext cx="13537871" cy="4382814"/>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r" rtl="1"/>
            <a:endParaRPr lang="ar-SA" sz="3600" dirty="0" smtClean="0"/>
          </a:p>
          <a:p>
            <a:pPr algn="r" rtl="1"/>
            <a:endParaRPr lang="ar-SA" sz="3600" dirty="0" smtClean="0"/>
          </a:p>
          <a:p>
            <a:pPr lvl="0" algn="r" rtl="1"/>
            <a:r>
              <a:rPr lang="ar-SA" sz="3600" b="1" dirty="0" smtClean="0">
                <a:solidFill>
                  <a:schemeClr val="tx1"/>
                </a:solidFill>
              </a:rPr>
              <a:t>01- </a:t>
            </a:r>
            <a:r>
              <a:rPr lang="ar-DZ" sz="3600" b="1" dirty="0" smtClean="0">
                <a:solidFill>
                  <a:schemeClr val="tx1"/>
                </a:solidFill>
              </a:rPr>
              <a:t>قليل نبيل ، أهمية قائمة تدفقات الخزينة في تعزيز الإفصاح المحاسبي في القوائم المالية في ظل النظام المحاسبي المالي ، مذكرة ماجستير في علوم تجارية ،  جامعة الجزائر ، 2012</a:t>
            </a:r>
            <a:endParaRPr lang="fr-FR" sz="3600" b="1" dirty="0" smtClean="0">
              <a:solidFill>
                <a:schemeClr val="tx1"/>
              </a:solidFill>
            </a:endParaRPr>
          </a:p>
          <a:p>
            <a:pPr lvl="0" algn="r" rtl="1"/>
            <a:r>
              <a:rPr lang="ar-SA" sz="3600" b="1" dirty="0" smtClean="0">
                <a:solidFill>
                  <a:schemeClr val="tx1"/>
                </a:solidFill>
              </a:rPr>
              <a:t>02- </a:t>
            </a:r>
            <a:r>
              <a:rPr lang="ar-DZ" sz="3600" b="1" dirty="0" smtClean="0">
                <a:solidFill>
                  <a:schemeClr val="tx1"/>
                </a:solidFill>
              </a:rPr>
              <a:t>عمر عبد الحميد محمد العليمي ، قائمة تدفقات النقدية كأداة في التنبؤ بالفشل المالي للبنوك التجارية ، </a:t>
            </a:r>
            <a:r>
              <a:rPr lang="ar-DZ" sz="3600" b="1" dirty="0" smtClean="0">
                <a:solidFill>
                  <a:schemeClr val="tx1"/>
                </a:solidFill>
              </a:rPr>
              <a:t>مذكرة ماجستير في المحاسبة  جامعة القاهرة، مصر، 2010  </a:t>
            </a:r>
            <a:endParaRPr lang="ar-SA" sz="3600" b="1" dirty="0" smtClean="0">
              <a:solidFill>
                <a:schemeClr val="tx1"/>
              </a:solidFill>
            </a:endParaRPr>
          </a:p>
          <a:p>
            <a:pPr lvl="0" algn="r" rtl="1"/>
            <a:r>
              <a:rPr lang="ar-SA" sz="3600" b="1" dirty="0" smtClean="0">
                <a:solidFill>
                  <a:schemeClr val="tx1"/>
                </a:solidFill>
              </a:rPr>
              <a:t>03- </a:t>
            </a:r>
            <a:r>
              <a:rPr lang="ar-DZ" sz="3600" b="1" dirty="0" smtClean="0">
                <a:solidFill>
                  <a:schemeClr val="tx1"/>
                </a:solidFill>
              </a:rPr>
              <a:t>سميحة سعادة </a:t>
            </a:r>
            <a:r>
              <a:rPr lang="ar-DZ" sz="3600" b="1" dirty="0" smtClean="0">
                <a:solidFill>
                  <a:schemeClr val="tx1"/>
                </a:solidFill>
              </a:rPr>
              <a:t>، تقييم الأداء المالي للمؤسسات الصغيرة والمتوسطة باستخدام جدول تدفقات الخزينة ، مذكرة ماستر علوم التسيير ،جامعة ورقلة ، الجزائر ، 2013</a:t>
            </a:r>
            <a:endParaRPr lang="ar-SA" sz="3600" b="1" dirty="0" smtClean="0">
              <a:solidFill>
                <a:schemeClr val="tx1"/>
              </a:solidFill>
            </a:endParaRPr>
          </a:p>
          <a:p>
            <a:pPr lvl="0" algn="r" rtl="1"/>
            <a:endParaRPr lang="fr-FR" sz="3600" dirty="0" smtClean="0"/>
          </a:p>
          <a:p>
            <a:pPr algn="r" rtl="1"/>
            <a:endParaRPr lang="ar-SA" sz="3600" dirty="0" smtClean="0"/>
          </a:p>
        </p:txBody>
      </p:sp>
      <p:sp>
        <p:nvSpPr>
          <p:cNvPr id="138" name="Rectangle 137"/>
          <p:cNvSpPr/>
          <p:nvPr/>
        </p:nvSpPr>
        <p:spPr>
          <a:xfrm>
            <a:off x="3552241" y="33204919"/>
            <a:ext cx="7830464" cy="110084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ar-SA" dirty="0" smtClean="0"/>
              <a:t>-</a:t>
            </a:r>
            <a:r>
              <a:rPr lang="ar-SA" dirty="0" smtClean="0">
                <a:solidFill>
                  <a:srgbClr val="FF0000"/>
                </a:solidFill>
              </a:rPr>
              <a:t>08-المراجع </a:t>
            </a:r>
            <a:endParaRPr lang="fr-FR" dirty="0">
              <a:solidFill>
                <a:srgbClr val="FF0000"/>
              </a:solidFill>
            </a:endParaRPr>
          </a:p>
        </p:txBody>
      </p:sp>
      <p:cxnSp>
        <p:nvCxnSpPr>
          <p:cNvPr id="140" name="Connecteur droit avec flèche 139"/>
          <p:cNvCxnSpPr/>
          <p:nvPr/>
        </p:nvCxnSpPr>
        <p:spPr>
          <a:xfrm rot="16200000" flipH="1">
            <a:off x="7231757" y="34527276"/>
            <a:ext cx="439848" cy="1"/>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sp>
        <p:nvSpPr>
          <p:cNvPr id="158" name="Ellipse 157"/>
          <p:cNvSpPr/>
          <p:nvPr/>
        </p:nvSpPr>
        <p:spPr>
          <a:xfrm>
            <a:off x="25161348" y="36323752"/>
            <a:ext cx="4035226" cy="4037114"/>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r" rtl="1"/>
            <a:r>
              <a:rPr lang="ar-SA" sz="3600" b="1" dirty="0" smtClean="0"/>
              <a:t>01- </a:t>
            </a:r>
            <a:r>
              <a:rPr lang="ar-DZ" sz="3600" b="1" dirty="0" smtClean="0">
                <a:solidFill>
                  <a:schemeClr val="tx1"/>
                </a:solidFill>
              </a:rPr>
              <a:t>أهمية الموضوع في المحاسبة.</a:t>
            </a:r>
            <a:endParaRPr lang="fr-FR" sz="3600" b="1" dirty="0" smtClean="0">
              <a:solidFill>
                <a:schemeClr val="tx1"/>
              </a:solidFill>
            </a:endParaRPr>
          </a:p>
          <a:p>
            <a:pPr lvl="0" algn="r" rtl="1"/>
            <a:endParaRPr lang="fr-FR" sz="4400" dirty="0">
              <a:latin typeface="Traditional Arabic" pitchFamily="18" charset="-78"/>
              <a:cs typeface="Traditional Arabic" pitchFamily="18" charset="-78"/>
            </a:endParaRPr>
          </a:p>
        </p:txBody>
      </p:sp>
      <p:sp>
        <p:nvSpPr>
          <p:cNvPr id="159" name="Ellipse 158"/>
          <p:cNvSpPr/>
          <p:nvPr/>
        </p:nvSpPr>
        <p:spPr>
          <a:xfrm>
            <a:off x="20463641" y="37015156"/>
            <a:ext cx="4530436" cy="4037114"/>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lvl="0" algn="ctr" rtl="1"/>
            <a:r>
              <a:rPr lang="ar-SA" sz="3600" dirty="0" smtClean="0"/>
              <a:t>0</a:t>
            </a:r>
            <a:r>
              <a:rPr lang="ar-DZ" sz="3600" dirty="0" smtClean="0"/>
              <a:t>2</a:t>
            </a:r>
            <a:r>
              <a:rPr lang="ar-SA" sz="3600" dirty="0" smtClean="0"/>
              <a:t>- </a:t>
            </a:r>
            <a:r>
              <a:rPr lang="ar-DZ" sz="3600" b="1" dirty="0" smtClean="0">
                <a:solidFill>
                  <a:schemeClr val="tx1"/>
                </a:solidFill>
              </a:rPr>
              <a:t>الرغبة الشخصية في دراسة المواضيع الجديدة للاستفادة في هذا المجال.</a:t>
            </a:r>
            <a:endParaRPr lang="fr-FR" sz="3600" b="1" dirty="0" smtClean="0">
              <a:solidFill>
                <a:schemeClr val="tx1"/>
              </a:solidFill>
            </a:endParaRPr>
          </a:p>
          <a:p>
            <a:pPr algn="ctr" rtl="1"/>
            <a:endParaRPr lang="fr-FR" sz="3600" dirty="0" smtClean="0"/>
          </a:p>
        </p:txBody>
      </p:sp>
      <p:sp>
        <p:nvSpPr>
          <p:cNvPr id="160" name="Ellipse 159"/>
          <p:cNvSpPr/>
          <p:nvPr/>
        </p:nvSpPr>
        <p:spPr>
          <a:xfrm>
            <a:off x="15539869" y="37015155"/>
            <a:ext cx="4530436" cy="4037115"/>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lvl="0" algn="ctr" rtl="1"/>
            <a:r>
              <a:rPr lang="ar-SA" sz="3200" dirty="0" smtClean="0"/>
              <a:t>03</a:t>
            </a:r>
            <a:r>
              <a:rPr lang="ar-SA" sz="3600" dirty="0" smtClean="0"/>
              <a:t>- </a:t>
            </a:r>
            <a:r>
              <a:rPr lang="ar-DZ" sz="3600" b="1" dirty="0" smtClean="0">
                <a:solidFill>
                  <a:schemeClr val="tx1"/>
                </a:solidFill>
              </a:rPr>
              <a:t>الرغبة في دراسة التغيرات التي جاءت بها المعايير المحاسبية. </a:t>
            </a:r>
            <a:endParaRPr lang="fr-FR" sz="3600" dirty="0" smtClean="0"/>
          </a:p>
        </p:txBody>
      </p:sp>
      <p:cxnSp>
        <p:nvCxnSpPr>
          <p:cNvPr id="162" name="Connecteur droit avec flèche 161"/>
          <p:cNvCxnSpPr/>
          <p:nvPr/>
        </p:nvCxnSpPr>
        <p:spPr>
          <a:xfrm rot="10800000" flipV="1">
            <a:off x="18571781" y="35881174"/>
            <a:ext cx="3836231" cy="1133975"/>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cxnSp>
        <p:nvCxnSpPr>
          <p:cNvPr id="165" name="Connecteur droit avec flèche 164"/>
          <p:cNvCxnSpPr/>
          <p:nvPr/>
        </p:nvCxnSpPr>
        <p:spPr>
          <a:xfrm rot="5400000">
            <a:off x="21781600" y="36385561"/>
            <a:ext cx="1258394" cy="796"/>
          </a:xfrm>
          <a:prstGeom prst="straightConnector1">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67" name="Connecteur droit avec flèche 166"/>
          <p:cNvCxnSpPr/>
          <p:nvPr/>
        </p:nvCxnSpPr>
        <p:spPr>
          <a:xfrm>
            <a:off x="22352064" y="35881176"/>
            <a:ext cx="4611698" cy="442576"/>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sp>
        <p:nvSpPr>
          <p:cNvPr id="184" name="Rectangle 183"/>
          <p:cNvSpPr/>
          <p:nvPr/>
        </p:nvSpPr>
        <p:spPr>
          <a:xfrm>
            <a:off x="824138" y="20023406"/>
            <a:ext cx="13465119" cy="1323439"/>
          </a:xfrm>
          <a:prstGeom prst="rect">
            <a:avLst/>
          </a:prstGeom>
        </p:spPr>
        <p:txBody>
          <a:bodyPr wrap="square">
            <a:spAutoFit/>
          </a:bodyPr>
          <a:lstStyle/>
          <a:p>
            <a:pPr lvl="0" algn="ctr" rtl="1"/>
            <a:r>
              <a:rPr lang="ar-SA" sz="8000" u="sng" dirty="0" smtClean="0">
                <a:solidFill>
                  <a:srgbClr val="FF0000"/>
                </a:solidFill>
                <a:latin typeface="Traditional Arabic" pitchFamily="18" charset="-78"/>
                <a:cs typeface="Traditional Arabic" pitchFamily="18" charset="-78"/>
              </a:rPr>
              <a:t> -06- حدود الدراسة </a:t>
            </a:r>
            <a:endParaRPr lang="fr-FR" sz="4400" u="sng" dirty="0">
              <a:solidFill>
                <a:srgbClr val="FF0000"/>
              </a:solidFill>
            </a:endParaRPr>
          </a:p>
        </p:txBody>
      </p:sp>
      <p:sp>
        <p:nvSpPr>
          <p:cNvPr id="186" name="Espace réservé du texte 185"/>
          <p:cNvSpPr>
            <a:spLocks noGrp="1"/>
          </p:cNvSpPr>
          <p:nvPr>
            <p:ph type="body" sz="quarter" idx="10"/>
          </p:nvPr>
        </p:nvSpPr>
        <p:spPr>
          <a:xfrm>
            <a:off x="383204" y="7034046"/>
            <a:ext cx="14299153" cy="897605"/>
          </a:xfrm>
        </p:spPr>
        <p:txBody>
          <a:bodyPr/>
          <a:lstStyle/>
          <a:p>
            <a:endParaRPr lang="fr-FR" dirty="0"/>
          </a:p>
        </p:txBody>
      </p:sp>
      <p:sp>
        <p:nvSpPr>
          <p:cNvPr id="194" name="Ellipse 193"/>
          <p:cNvSpPr/>
          <p:nvPr/>
        </p:nvSpPr>
        <p:spPr>
          <a:xfrm>
            <a:off x="751386" y="27246024"/>
            <a:ext cx="13358220" cy="91440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ar-SA" dirty="0" smtClean="0">
                <a:solidFill>
                  <a:srgbClr val="FF0000"/>
                </a:solidFill>
              </a:rPr>
              <a:t>-07- منهج الدراسة </a:t>
            </a:r>
            <a:endParaRPr lang="fr-FR" dirty="0">
              <a:solidFill>
                <a:srgbClr val="FF0000"/>
              </a:solidFill>
            </a:endParaRPr>
          </a:p>
        </p:txBody>
      </p:sp>
      <p:sp>
        <p:nvSpPr>
          <p:cNvPr id="195" name="Rectangle à coins arrondis 194"/>
          <p:cNvSpPr/>
          <p:nvPr/>
        </p:nvSpPr>
        <p:spPr>
          <a:xfrm>
            <a:off x="711438" y="28160425"/>
            <a:ext cx="14105950" cy="456879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rtl="1"/>
            <a:endParaRPr lang="ar-SA" sz="4400" dirty="0" smtClean="0"/>
          </a:p>
          <a:p>
            <a:pPr rtl="1"/>
            <a:endParaRPr lang="ar-SA" sz="4400" dirty="0" smtClean="0"/>
          </a:p>
          <a:p>
            <a:pPr algn="justLow" rtl="1"/>
            <a:endParaRPr lang="ar-SA" sz="4800" dirty="0" smtClean="0"/>
          </a:p>
          <a:p>
            <a:pPr algn="justLow" rtl="1"/>
            <a:endParaRPr lang="ar-SA" sz="4800" dirty="0" smtClean="0"/>
          </a:p>
          <a:p>
            <a:pPr algn="r" rtl="1"/>
            <a:r>
              <a:rPr lang="ar-DZ" sz="3600" b="1" dirty="0" smtClean="0">
                <a:solidFill>
                  <a:schemeClr val="tx1"/>
                </a:solidFill>
              </a:rPr>
              <a:t>لقد اتبعنا في هذه الدراسة المنهج التحليلي الوصفي فيما يخص الجانب النظري ، وذلك من خلال إبراز مفهوم </a:t>
            </a:r>
            <a:r>
              <a:rPr lang="ar-DZ" sz="3600" b="1" dirty="0" err="1" smtClean="0">
                <a:solidFill>
                  <a:schemeClr val="tx1"/>
                </a:solidFill>
              </a:rPr>
              <a:t>و</a:t>
            </a:r>
            <a:r>
              <a:rPr lang="ar-DZ" sz="3600" b="1" dirty="0" smtClean="0">
                <a:solidFill>
                  <a:schemeClr val="tx1"/>
                </a:solidFill>
              </a:rPr>
              <a:t> أهمية الموضوع  وتحليله تحليل دقيقا ، اعتمادا على المعلومات المجمعة .</a:t>
            </a:r>
            <a:endParaRPr lang="fr-FR" sz="3600" b="1" dirty="0" smtClean="0">
              <a:solidFill>
                <a:schemeClr val="tx1"/>
              </a:solidFill>
            </a:endParaRPr>
          </a:p>
          <a:p>
            <a:pPr algn="r" rtl="1"/>
            <a:r>
              <a:rPr lang="ar-DZ" sz="3600" b="1" dirty="0" smtClean="0">
                <a:solidFill>
                  <a:schemeClr val="tx1"/>
                </a:solidFill>
              </a:rPr>
              <a:t>    وفيما يخص الجانب التطبيقي اتبعنا منهج دراسة حالة بتطبيق الدراسة على المؤسسات الاقتصادية الجزائرية ، باستخدام الوثائق المقدمة من المؤسسة.</a:t>
            </a:r>
            <a:endParaRPr lang="fr-FR" sz="3600" b="1" dirty="0" smtClean="0">
              <a:solidFill>
                <a:schemeClr val="tx1"/>
              </a:solidFill>
            </a:endParaRPr>
          </a:p>
          <a:p>
            <a:pPr rtl="1"/>
            <a:r>
              <a:rPr lang="ar-DZ" b="1" dirty="0" smtClean="0"/>
              <a:t> </a:t>
            </a:r>
            <a:endParaRPr lang="fr-FR" dirty="0" smtClean="0"/>
          </a:p>
          <a:p>
            <a:pPr algn="ctr"/>
            <a:endParaRPr lang="fr-FR" dirty="0"/>
          </a:p>
        </p:txBody>
      </p:sp>
      <p:sp>
        <p:nvSpPr>
          <p:cNvPr id="6162" name="Rectangle 18"/>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5" name="Image 64"/>
          <p:cNvPicPr/>
          <p:nvPr/>
        </p:nvPicPr>
        <p:blipFill>
          <a:blip r:embed="rId3" cstate="print">
            <a:clrChange>
              <a:clrFrom>
                <a:srgbClr val="FFFFFF"/>
              </a:clrFrom>
              <a:clrTo>
                <a:srgbClr val="FFFFFF">
                  <a:alpha val="0"/>
                </a:srgbClr>
              </a:clrTo>
            </a:clrChange>
          </a:blip>
          <a:srcRect/>
          <a:stretch>
            <a:fillRect/>
          </a:stretch>
        </p:blipFill>
        <p:spPr bwMode="auto">
          <a:xfrm>
            <a:off x="27022097" y="338554"/>
            <a:ext cx="3253116" cy="2909144"/>
          </a:xfrm>
          <a:prstGeom prst="rect">
            <a:avLst/>
          </a:prstGeom>
          <a:noFill/>
          <a:ln w="9525">
            <a:noFill/>
            <a:miter lim="800000"/>
            <a:headEnd/>
            <a:tailEnd/>
          </a:ln>
        </p:spPr>
      </p:pic>
      <p:pic>
        <p:nvPicPr>
          <p:cNvPr id="70" name="Image 69"/>
          <p:cNvPicPr/>
          <p:nvPr/>
        </p:nvPicPr>
        <p:blipFill>
          <a:blip r:embed="rId3" cstate="print">
            <a:clrChange>
              <a:clrFrom>
                <a:srgbClr val="FFFFFF"/>
              </a:clrFrom>
              <a:clrTo>
                <a:srgbClr val="FFFFFF">
                  <a:alpha val="0"/>
                </a:srgbClr>
              </a:clrTo>
            </a:clrChange>
          </a:blip>
          <a:srcRect/>
          <a:stretch>
            <a:fillRect/>
          </a:stretch>
        </p:blipFill>
        <p:spPr bwMode="auto">
          <a:xfrm>
            <a:off x="184730" y="369332"/>
            <a:ext cx="3914303" cy="3319799"/>
          </a:xfrm>
          <a:prstGeom prst="rect">
            <a:avLst/>
          </a:prstGeom>
          <a:noFill/>
          <a:ln w="9525">
            <a:noFill/>
            <a:miter lim="800000"/>
            <a:headEnd/>
            <a:tailEnd/>
          </a:ln>
        </p:spPr>
      </p:pic>
    </p:spTree>
    <p:extLst>
      <p:ext uri="{BB962C8B-B14F-4D97-AF65-F5344CB8AC3E}">
        <p14:creationId xmlns="" xmlns:p14="http://schemas.microsoft.com/office/powerpoint/2010/main"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1047</TotalTime>
  <Words>685</Words>
  <Application>Microsoft Office PowerPoint</Application>
  <PresentationFormat>Personnalisé</PresentationFormat>
  <Paragraphs>129</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pc</cp:lastModifiedBy>
  <cp:revision>188</cp:revision>
  <dcterms:created xsi:type="dcterms:W3CDTF">2012-02-10T00:21:22Z</dcterms:created>
  <dcterms:modified xsi:type="dcterms:W3CDTF">2015-02-20T09:25:24Z</dcterms:modified>
</cp:coreProperties>
</file>