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25" d="100"/>
          <a:sy n="25" d="100"/>
        </p:scale>
        <p:origin x="-1344" y="132"/>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3/8/2015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8134230"/>
          </a:xfrm>
        </p:spPr>
        <p:txBody>
          <a:bodyPr/>
          <a:lstStyle/>
          <a:p>
            <a:pPr algn="r" rtl="1"/>
            <a:r>
              <a:rPr lang="ar-DZ" sz="4800" dirty="0" smtClean="0">
                <a:cs typeface="Traditional Arabic" pitchFamily="2" charset="-78"/>
              </a:rPr>
              <a:t>      بغية الوصول إلى الأهداف المرجوة وللإجابة على إشكالية البحث المطروحة سنعتمد على أحد المناهج المعتمدة في الدراسات المالية والاقتصادية. فسنستخدم المنهج الوصفي وهذا باستخلاص الجانب النظري لأهم الدارسات والأطروحات والمقالات العلمية التي تناولت الموضوع .</a:t>
            </a:r>
            <a:endParaRPr lang="fr-FR" sz="4800" dirty="0" smtClean="0">
              <a:cs typeface="Traditional Arabic" pitchFamily="2" charset="-78"/>
            </a:endParaRPr>
          </a:p>
          <a:p>
            <a:pPr algn="r" rtl="1"/>
            <a:r>
              <a:rPr lang="ar-DZ" sz="4800" dirty="0" smtClean="0">
                <a:cs typeface="Traditional Arabic" pitchFamily="2" charset="-78"/>
              </a:rPr>
              <a:t> </a:t>
            </a:r>
            <a:endParaRPr lang="fr-FR" sz="4800" dirty="0" smtClean="0">
              <a:cs typeface="Traditional Arabic" pitchFamily="2" charset="-78"/>
            </a:endParaRPr>
          </a:p>
          <a:p>
            <a:pPr lvl="0" algn="r" rtl="1"/>
            <a:r>
              <a:rPr lang="ar-DZ" sz="4800" dirty="0" smtClean="0">
                <a:cs typeface="Traditional Arabic" pitchFamily="2" charset="-78"/>
              </a:rPr>
              <a:t>    وكما سنعتمد على أسلوب دراسة حالة في الجانب التطبيقي في دراسة حالة بورصة باريس </a:t>
            </a:r>
            <a:r>
              <a:rPr lang="ar-DZ" sz="4800" dirty="0" smtClean="0">
                <a:cs typeface="Traditional Arabic" pitchFamily="2" charset="-78"/>
              </a:rPr>
              <a:t>مستعنين </a:t>
            </a:r>
            <a:r>
              <a:rPr lang="ar-DZ" sz="4800" dirty="0" smtClean="0">
                <a:cs typeface="Traditional Arabic" pitchFamily="2" charset="-78"/>
              </a:rPr>
              <a:t>بنموذج قياسي للقيام بتحليل للسلاسل الزمنية  لأسعار الفائدة على الودائع وكذا سلسلة أسعار الأسهم أو الأوراق المالية  المختارة ، والبيانات مأخوذة من التقارير السنوية لبورصة باريس خلال فترة 2014</a:t>
            </a:r>
            <a:r>
              <a:rPr lang="en-US" sz="4800" dirty="0" smtClean="0">
                <a:cs typeface="Traditional Arabic" pitchFamily="2" charset="-78"/>
              </a:rPr>
              <a:t> </a:t>
            </a:r>
            <a:r>
              <a:rPr lang="ar-DZ" sz="4800" dirty="0" smtClean="0">
                <a:cs typeface="Traditional Arabic" pitchFamily="2" charset="-78"/>
              </a:rPr>
              <a:t>.</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69009" y="2063564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011848"/>
          </a:xfrm>
        </p:spPr>
        <p:txBody>
          <a:bodyPr/>
          <a:lstStyle/>
          <a:p>
            <a:pPr algn="l"/>
            <a:r>
              <a:rPr lang="fr-FR" sz="5400" dirty="0" smtClean="0"/>
              <a:t>Résumé:</a:t>
            </a:r>
            <a:endParaRPr lang="fr-FR" sz="6000" dirty="0" smtClean="0">
              <a:cs typeface="Traditional Arabic" pitchFamily="2" charset="-78"/>
            </a:endParaRPr>
          </a:p>
        </p:txBody>
      </p:sp>
      <p:sp>
        <p:nvSpPr>
          <p:cNvPr id="340" name="Text Placeholder 339"/>
          <p:cNvSpPr>
            <a:spLocks noGrp="1"/>
          </p:cNvSpPr>
          <p:nvPr>
            <p:ph type="body" sz="quarter" idx="26"/>
          </p:nvPr>
        </p:nvSpPr>
        <p:spPr>
          <a:xfrm>
            <a:off x="15357254" y="8026699"/>
            <a:ext cx="14287682" cy="5265752"/>
          </a:xfrm>
        </p:spPr>
        <p:txBody>
          <a:bodyPr/>
          <a:lstStyle/>
          <a:p>
            <a:r>
              <a:rPr lang="fr-FR" sz="4000" dirty="0" smtClean="0"/>
              <a:t>Cette recherche vise à étudier l'effet de risque de taux du </a:t>
            </a:r>
            <a:r>
              <a:rPr lang="fr-FR" sz="4000" dirty="0" err="1" smtClean="0"/>
              <a:t>Interét</a:t>
            </a:r>
            <a:r>
              <a:rPr lang="fr-FR" sz="4000" dirty="0" smtClean="0"/>
              <a:t> sur la performance du portefeuille de valeurs mobilières étude de cas du Bourses </a:t>
            </a:r>
            <a:r>
              <a:rPr lang="fr-FR" sz="4000" smtClean="0"/>
              <a:t>paris </a:t>
            </a:r>
            <a:r>
              <a:rPr lang="fr-FR" sz="4000" smtClean="0"/>
              <a:t>pour </a:t>
            </a:r>
            <a:r>
              <a:rPr lang="fr-FR" sz="4000" dirty="0" smtClean="0"/>
              <a:t>l'année 2014</a:t>
            </a:r>
            <a:endParaRPr lang="fr-FR" sz="4000" dirty="0" smtClean="0">
              <a:cs typeface="+mj-cs"/>
            </a:endParaRPr>
          </a:p>
          <a:p>
            <a:r>
              <a:rPr lang="fr-FR" sz="5400" b="1" dirty="0" smtClean="0"/>
              <a:t>Mots clés:</a:t>
            </a:r>
            <a:endParaRPr lang="en-US" sz="4000" dirty="0" smtClean="0"/>
          </a:p>
          <a:p>
            <a:r>
              <a:rPr lang="en-US" sz="4000" dirty="0" smtClean="0"/>
              <a:t> </a:t>
            </a:r>
            <a:r>
              <a:rPr lang="fr-FR" sz="4000" dirty="0" smtClean="0"/>
              <a:t>risque de taux du </a:t>
            </a:r>
            <a:r>
              <a:rPr lang="fr-FR" sz="4000" dirty="0" err="1" smtClean="0"/>
              <a:t>Intéret</a:t>
            </a:r>
            <a:r>
              <a:rPr lang="en-US" sz="4000" dirty="0" smtClean="0"/>
              <a:t> </a:t>
            </a:r>
            <a:r>
              <a:rPr lang="fr-FR" sz="4000" dirty="0" smtClean="0"/>
              <a:t>, la performance du portefeuille , actions</a:t>
            </a:r>
            <a:r>
              <a:rPr lang="ar-DZ" sz="4000" dirty="0" smtClean="0"/>
              <a:t> </a:t>
            </a:r>
            <a:r>
              <a:rPr lang="fr-FR" sz="4000" dirty="0" smtClean="0"/>
              <a:t>, les risque systématique , portefeuille de valeurs mobilières . </a:t>
            </a:r>
            <a:r>
              <a:rPr lang="fr-FR" sz="4000" dirty="0" err="1" smtClean="0"/>
              <a:t>Interest</a:t>
            </a:r>
            <a:r>
              <a:rPr lang="fr-FR" sz="4000" dirty="0" smtClean="0"/>
              <a:t> rates</a:t>
            </a:r>
            <a:endParaRPr lang="en-US" sz="4000" dirty="0"/>
          </a:p>
        </p:txBody>
      </p:sp>
      <p:sp>
        <p:nvSpPr>
          <p:cNvPr id="341" name="Text Placeholder 340"/>
          <p:cNvSpPr>
            <a:spLocks noGrp="1"/>
          </p:cNvSpPr>
          <p:nvPr>
            <p:ph type="body" sz="quarter" idx="27"/>
          </p:nvPr>
        </p:nvSpPr>
        <p:spPr>
          <a:xfrm>
            <a:off x="636213" y="6922518"/>
            <a:ext cx="14283756" cy="1681155"/>
          </a:xfrm>
        </p:spPr>
        <p:txBody>
          <a:bodyPr/>
          <a:lstStyle/>
          <a:p>
            <a:r>
              <a:rPr lang="ar-DZ" sz="6000" dirty="0" smtClean="0">
                <a:cs typeface="Traditional Arabic" pitchFamily="2" charset="-78"/>
              </a:rPr>
              <a:t>فرضيات الدراسة </a:t>
            </a:r>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style>
          <a:lnRef idx="3">
            <a:schemeClr val="lt1"/>
          </a:lnRef>
          <a:fillRef idx="1">
            <a:schemeClr val="accent1"/>
          </a:fillRef>
          <a:effectRef idx="1">
            <a:schemeClr val="accent1"/>
          </a:effectRef>
          <a:fontRef idx="minor">
            <a:schemeClr val="lt1"/>
          </a:fontRef>
        </p:style>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style>
          <a:lnRef idx="3">
            <a:schemeClr val="lt1"/>
          </a:lnRef>
          <a:fillRef idx="1">
            <a:schemeClr val="accent1"/>
          </a:fillRef>
          <a:effectRef idx="1">
            <a:schemeClr val="accent1"/>
          </a:effectRef>
          <a:fontRef idx="minor">
            <a:schemeClr val="lt1"/>
          </a:fontRef>
        </p:style>
        <p:txBody>
          <a:bodyPr>
            <a:normAutofit fontScale="25000" lnSpcReduction="20000"/>
          </a:bodyPr>
          <a:lstStyle/>
          <a:p>
            <a:r>
              <a:rPr lang="ar-DZ" sz="21600" b="1" dirty="0" smtClean="0"/>
              <a:t>من إعداد الطالب: محمد الأمين دودي</a:t>
            </a:r>
            <a:endParaRPr lang="fr-FR" sz="21600" b="1" dirty="0" smtClean="0"/>
          </a:p>
          <a:p>
            <a:r>
              <a:rPr lang="ar-DZ" sz="21600" b="1" dirty="0" smtClean="0"/>
              <a:t> تحت إشراف  : أ . شماخي بوبكر</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style>
          <a:lnRef idx="3">
            <a:schemeClr val="lt1"/>
          </a:lnRef>
          <a:fillRef idx="1">
            <a:schemeClr val="accent1"/>
          </a:fillRef>
          <a:effectRef idx="1">
            <a:schemeClr val="accent1"/>
          </a:effectRef>
          <a:fontRef idx="minor">
            <a:schemeClr val="lt1"/>
          </a:fontRef>
        </p:style>
        <p:txBody>
          <a:bodyPr>
            <a:normAutofit fontScale="62500" lnSpcReduction="20000"/>
          </a:bodyPr>
          <a:lstStyle/>
          <a:p>
            <a:pPr rtl="1"/>
            <a:r>
              <a:rPr lang="ar-DZ" b="1" dirty="0" smtClean="0"/>
              <a:t>أثر مخطر سعر الفائدة على أداء محفظة الأوراق المالية</a:t>
            </a:r>
            <a:endParaRPr lang="fr-FR" dirty="0" smtClean="0"/>
          </a:p>
          <a:p>
            <a:pPr rtl="1"/>
            <a:r>
              <a:rPr lang="ar-DZ" b="1" dirty="0" smtClean="0"/>
              <a:t> دراسة حالة بورصة باريس </a:t>
            </a:r>
            <a:endParaRPr lang="fr-FR" dirty="0" smtClean="0"/>
          </a:p>
          <a:p>
            <a:endParaRPr lang="en-US" dirty="0"/>
          </a:p>
        </p:txBody>
      </p:sp>
      <p:sp>
        <p:nvSpPr>
          <p:cNvPr id="15" name="Text Placeholder 340"/>
          <p:cNvSpPr txBox="1">
            <a:spLocks/>
          </p:cNvSpPr>
          <p:nvPr/>
        </p:nvSpPr>
        <p:spPr>
          <a:xfrm>
            <a:off x="556488" y="31182539"/>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556488" y="13306763"/>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5" y="18381786"/>
            <a:ext cx="14276605" cy="1541462"/>
          </a:xfrm>
        </p:spPr>
        <p:txBody>
          <a:bodyPr/>
          <a:lstStyle/>
          <a:p>
            <a:r>
              <a:rPr lang="ar-SA" sz="6000" dirty="0" smtClean="0">
                <a:cs typeface="Traditional Arabic" pitchFamily="2" charset="-78"/>
              </a:rPr>
              <a:t>إشكالية البحث:</a:t>
            </a:r>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336775" y="19923248"/>
            <a:ext cx="13956256" cy="16979728"/>
          </a:xfrm>
        </p:spPr>
        <p:txBody>
          <a:bodyPr/>
          <a:lstStyle/>
          <a:p>
            <a:pPr algn="r" rtl="1"/>
            <a:r>
              <a:rPr lang="ar-DZ" sz="4800" dirty="0" smtClean="0">
                <a:cs typeface="Traditional Arabic" pitchFamily="2" charset="-78"/>
              </a:rPr>
              <a:t>   تمهيد :</a:t>
            </a:r>
          </a:p>
          <a:p>
            <a:pPr algn="r" rtl="1"/>
            <a:r>
              <a:rPr lang="ar-DZ" sz="5400" dirty="0" smtClean="0">
                <a:latin typeface="Traditional Arabic" pitchFamily="18" charset="-78"/>
                <a:cs typeface="Traditional Arabic" pitchFamily="18" charset="-78"/>
              </a:rPr>
              <a:t>لقد شهد الإستثمار المالي تطورا كبيرا من نواحي متعددة ، ومع ازدياد حركة رؤوس الاموال وتوسع الفرص الاستثمارية المتاحة والمتنوعة ، ادئ ذلك الى زيادة اهتمام المستثمرين بالاوراق المالية المتداولة في الاسواق المالية ضمن وحدة استثمارية واحدة، حيث ظهرت نظريات عديدة تتناول هذا الموظوع ، تهدف الى تعظيم العائد المتوقع من الاستثمار في ظل مستوى مقبول من المخاطرة ، او تدنئة المخاطر غند مستويات مقبولة من العوائد .</a:t>
            </a:r>
            <a:endParaRPr lang="fr-FR" sz="5400" dirty="0" smtClean="0">
              <a:latin typeface="Traditional Arabic" pitchFamily="18" charset="-78"/>
              <a:cs typeface="Traditional Arabic" pitchFamily="18" charset="-78"/>
            </a:endParaRPr>
          </a:p>
          <a:p>
            <a:pPr algn="r" rtl="1"/>
            <a:r>
              <a:rPr lang="ar-DZ" sz="5400" dirty="0" smtClean="0">
                <a:latin typeface="Traditional Arabic" pitchFamily="18" charset="-78"/>
                <a:cs typeface="Traditional Arabic" pitchFamily="18" charset="-78"/>
              </a:rPr>
              <a:t>والجدير بالذكر ان الاسواق المالية العالمية تتعرض الى العديد من المخاطر المالية واصبحت هده الاسواق تنشط في ظل بيئات محفوفة بالمخاطر وخاصة بعد الانفتاح الحاصل ما بين الاسواق المالية العالمية ، ومن ابرزها مخطر سعر الفائدة الذي يعد من المخاطر التي تؤثر على اسعار وقيمة الاصول المتداولة في الاسواق المالية وبالخصوص على اسعار الاسهم من خلال عوائد الشركات مما ينعكس على اداء محفظة الاوراق المالية .</a:t>
            </a:r>
            <a:endParaRPr lang="fr-FR" sz="5400" dirty="0" smtClean="0">
              <a:latin typeface="Traditional Arabic" pitchFamily="18" charset="-78"/>
              <a:cs typeface="Traditional Arabic" pitchFamily="18" charset="-78"/>
            </a:endParaRPr>
          </a:p>
          <a:p>
            <a:pPr algn="r" rtl="1"/>
            <a:endParaRPr lang="fr-FR" sz="4800" dirty="0" smtClean="0">
              <a:cs typeface="Traditional Arabic" pitchFamily="2" charset="-78"/>
            </a:endParaRPr>
          </a:p>
          <a:p>
            <a:pPr algn="r" rtl="1"/>
            <a:r>
              <a:rPr lang="ar-DZ" sz="5400" dirty="0" smtClean="0">
                <a:cs typeface="Traditional Arabic" pitchFamily="2" charset="-78"/>
              </a:rPr>
              <a:t>وفي ظل ما سبق ذكره تتجلى معالم الإشكالية الأساسية لهذا البحث، والتي يمكن صياغتها على النحو التالي:</a:t>
            </a:r>
          </a:p>
          <a:p>
            <a:pPr algn="r" rtl="1"/>
            <a:endParaRPr lang="fr-FR" sz="4800" dirty="0" smtClean="0">
              <a:cs typeface="Traditional Arabic" pitchFamily="2" charset="-78"/>
            </a:endParaRPr>
          </a:p>
          <a:p>
            <a:pPr algn="r" rtl="1"/>
            <a:r>
              <a:rPr lang="ar-DZ" sz="5400" u="sng" dirty="0" smtClean="0">
                <a:latin typeface="Traditional Arabic" pitchFamily="18" charset="-78"/>
                <a:cs typeface="Traditional Arabic" pitchFamily="18" charset="-78"/>
              </a:rPr>
              <a:t>ما مدى تاثير المخاطر الناجمة عن سعر الفائدة على اداءمحفظة الاوراق المالية ؟</a:t>
            </a:r>
            <a:endParaRPr lang="fr-FR" sz="4800" u="sng" dirty="0" smtClean="0">
              <a:latin typeface="Traditional Arabic" pitchFamily="18" charset="-78"/>
              <a:cs typeface="Traditional Arabic" pitchFamily="18" charset="-78"/>
            </a:endParaRPr>
          </a:p>
          <a:p>
            <a:endParaRPr lang="fr-FR" sz="4800" dirty="0"/>
          </a:p>
        </p:txBody>
      </p:sp>
      <p:cxnSp>
        <p:nvCxnSpPr>
          <p:cNvPr id="26" name="Connecteur droit avec flèche 25"/>
          <p:cNvCxnSpPr/>
          <p:nvPr/>
        </p:nvCxnSpPr>
        <p:spPr>
          <a:xfrm rot="16200000" flipH="1">
            <a:off x="8887781" y="13301255"/>
            <a:ext cx="1212994" cy="3432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a:stCxn id="27" idx="2"/>
          </p:cNvCxnSpPr>
          <p:nvPr/>
        </p:nvCxnSpPr>
        <p:spPr>
          <a:xfrm rot="5400000">
            <a:off x="7095670" y="15017441"/>
            <a:ext cx="12129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7" idx="2"/>
          </p:cNvCxnSpPr>
          <p:nvPr/>
        </p:nvCxnSpPr>
        <p:spPr>
          <a:xfrm rot="5400000">
            <a:off x="4803223" y="12724994"/>
            <a:ext cx="1212994" cy="45848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a:stCxn id="341" idx="2"/>
          </p:cNvCxnSpPr>
          <p:nvPr/>
        </p:nvCxnSpPr>
        <p:spPr>
          <a:xfrm rot="16200000" flipH="1">
            <a:off x="8584356" y="7797407"/>
            <a:ext cx="1748434" cy="33609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a:stCxn id="341" idx="2"/>
          </p:cNvCxnSpPr>
          <p:nvPr/>
        </p:nvCxnSpPr>
        <p:spPr>
          <a:xfrm rot="5400000">
            <a:off x="5558290" y="8132308"/>
            <a:ext cx="1748436" cy="2691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4563344"/>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309808"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dirty="0" smtClean="0">
                <a:cs typeface="Traditional Arabic" pitchFamily="2" charset="-78"/>
              </a:rPr>
              <a:t>- </a:t>
            </a:r>
            <a:r>
              <a:rPr lang="ar-SA" sz="4000" dirty="0" smtClean="0">
                <a:cs typeface="Traditional Arabic" pitchFamily="2" charset="-78"/>
              </a:rPr>
              <a:t>أن  تكون</a:t>
            </a:r>
            <a:r>
              <a:rPr lang="en-US" sz="4000" dirty="0" smtClean="0">
                <a:cs typeface="Traditional Arabic" pitchFamily="2" charset="-78"/>
              </a:rPr>
              <a:t> </a:t>
            </a:r>
            <a:r>
              <a:rPr lang="ar-DZ" sz="4000" dirty="0" smtClean="0">
                <a:cs typeface="Traditional Arabic" pitchFamily="2" charset="-78"/>
              </a:rPr>
              <a:t> هناك علاقة سببية بين أسعار الفائدة على الودائع  وأسعر الأسهم أي أداء محفظة  الأوراق المالية</a:t>
            </a:r>
            <a:endParaRPr lang="fr-FR" sz="4000" dirty="0" smtClean="0">
              <a:cs typeface="Traditional Arabic" pitchFamily="2" charset="-78"/>
            </a:endParaRPr>
          </a:p>
        </p:txBody>
      </p:sp>
      <p:sp>
        <p:nvSpPr>
          <p:cNvPr id="52" name="Ellipse 51"/>
          <p:cNvSpPr/>
          <p:nvPr/>
        </p:nvSpPr>
        <p:spPr>
          <a:xfrm>
            <a:off x="5512872"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400" dirty="0" smtClean="0">
                <a:cs typeface="Traditional Arabic" pitchFamily="2" charset="-78"/>
              </a:rPr>
              <a:t>- </a:t>
            </a:r>
            <a:r>
              <a:rPr lang="ar-SA" sz="4400" dirty="0" smtClean="0">
                <a:cs typeface="Traditional Arabic" pitchFamily="2" charset="-78"/>
              </a:rPr>
              <a:t>أن مستوى تأثير </a:t>
            </a:r>
            <a:r>
              <a:rPr lang="ar-DZ" sz="4400" dirty="0" smtClean="0">
                <a:cs typeface="Traditional Arabic" pitchFamily="2" charset="-78"/>
              </a:rPr>
              <a:t>أسعار الفائدة على أداء  المحفظة كبير نوعا ما </a:t>
            </a:r>
            <a:endParaRPr lang="fr-FR" sz="4400" dirty="0" smtClean="0">
              <a:cs typeface="Traditional Arabic" pitchFamily="2" charset="-78"/>
            </a:endParaRPr>
          </a:p>
        </p:txBody>
      </p:sp>
      <p:sp>
        <p:nvSpPr>
          <p:cNvPr id="53" name="Ellipse 52"/>
          <p:cNvSpPr/>
          <p:nvPr/>
        </p:nvSpPr>
        <p:spPr>
          <a:xfrm>
            <a:off x="708887" y="34728005"/>
            <a:ext cx="4390557"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400" dirty="0" smtClean="0">
                <a:cs typeface="Traditional Arabic" pitchFamily="2" charset="-78"/>
              </a:rPr>
              <a:t>- </a:t>
            </a:r>
            <a:r>
              <a:rPr lang="ar-SA" sz="4400" dirty="0" smtClean="0">
                <a:cs typeface="Traditional Arabic" pitchFamily="2" charset="-78"/>
              </a:rPr>
              <a:t>أن يؤدي  </a:t>
            </a:r>
            <a:r>
              <a:rPr lang="ar-DZ" sz="4400" dirty="0" smtClean="0">
                <a:cs typeface="Traditional Arabic" pitchFamily="2" charset="-78"/>
              </a:rPr>
              <a:t>التقلب في أسعار الفائدة إلى الإنخفاض في أسعار الأسهم </a:t>
            </a:r>
            <a:endParaRPr lang="fr-FR" sz="4400" dirty="0" smtClean="0">
              <a:cs typeface="Traditional Arabic" pitchFamily="2" charset="-78"/>
            </a:endParaRPr>
          </a:p>
        </p:txBody>
      </p:sp>
      <p:cxnSp>
        <p:nvCxnSpPr>
          <p:cNvPr id="55" name="Connecteur droit avec flèche 54"/>
          <p:cNvCxnSpPr>
            <a:stCxn id="15" idx="2"/>
          </p:cNvCxnSpPr>
          <p:nvPr/>
        </p:nvCxnSpPr>
        <p:spPr>
          <a:xfrm rot="16200000" flipH="1">
            <a:off x="8745218" y="31239867"/>
            <a:ext cx="2441284" cy="4534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a:stCxn id="15" idx="2"/>
          </p:cNvCxnSpPr>
          <p:nvPr/>
        </p:nvCxnSpPr>
        <p:spPr>
          <a:xfrm rot="5400000">
            <a:off x="6465269" y="33494907"/>
            <a:ext cx="2441284" cy="24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15" idx="2"/>
          </p:cNvCxnSpPr>
          <p:nvPr/>
        </p:nvCxnSpPr>
        <p:spPr>
          <a:xfrm rot="5400000">
            <a:off x="4173219" y="31202857"/>
            <a:ext cx="2441284" cy="46090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797269" y="38256584"/>
            <a:ext cx="11973783" cy="2862322"/>
          </a:xfrm>
          <a:prstGeom prst="rect">
            <a:avLst/>
          </a:prstGeom>
          <a:noFill/>
        </p:spPr>
        <p:txBody>
          <a:bodyPr wrap="square" rtlCol="0">
            <a:spAutoFit/>
          </a:bodyPr>
          <a:lstStyle/>
          <a:p>
            <a:pPr algn="r" rtl="1"/>
            <a:r>
              <a:rPr lang="fr-FR" sz="3600" dirty="0" smtClean="0"/>
              <a:t> HADJ_MOSSA_MANSOURI</a:t>
            </a:r>
            <a:r>
              <a:rPr lang="ar-DZ" sz="3600" dirty="0" smtClean="0"/>
              <a:t>,دراسة مقدمة لإستكمال متطلبات شهادة الماجيستير,جامعة قاصدي مرباح ورقلة,2009.</a:t>
            </a:r>
          </a:p>
          <a:p>
            <a:pPr algn="r" rtl="1"/>
            <a:r>
              <a:rPr lang="fr-FR" sz="3600" dirty="0" err="1" smtClean="0"/>
              <a:t>SEDDIKI_Safia</a:t>
            </a:r>
            <a:r>
              <a:rPr lang="ar-DZ" sz="3600" dirty="0" smtClean="0"/>
              <a:t>,</a:t>
            </a:r>
            <a:r>
              <a:rPr lang="ar-DZ" sz="2000" dirty="0" smtClean="0"/>
              <a:t> ,</a:t>
            </a:r>
            <a:r>
              <a:rPr lang="ar-DZ" sz="3600" dirty="0" smtClean="0"/>
              <a:t>دراسة مقدمة لإستكمال متطلبات شهادة الماجيستير,جامعة قاصدي مرباح ورقلة,2012.</a:t>
            </a:r>
          </a:p>
          <a:p>
            <a:pPr algn="r" rtl="1"/>
            <a:r>
              <a:rPr lang="fr-FR" sz="3600" dirty="0" smtClean="0"/>
              <a:t>EMAIL//    DOUDIMOHAMEDELAMINE@GMAIL.COM</a:t>
            </a:r>
            <a:endParaRPr lang="fr-FR" sz="2000" dirty="0"/>
          </a:p>
        </p:txBody>
      </p:sp>
      <p:sp>
        <p:nvSpPr>
          <p:cNvPr id="43" name="Rounded Rectangle 42"/>
          <p:cNvSpPr/>
          <p:nvPr/>
        </p:nvSpPr>
        <p:spPr>
          <a:xfrm>
            <a:off x="1797269" y="10352109"/>
            <a:ext cx="5175031" cy="295465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ar-DZ" sz="4000" dirty="0" smtClean="0"/>
              <a:t>تاثر المخاطر الناجمة عن تقلبات سعر الفائدة على اداء محفظة الاوراق المالية </a:t>
            </a:r>
            <a:r>
              <a:rPr lang="ar-DZ" sz="3600" dirty="0" smtClean="0"/>
              <a:t>بشكل إيجابي</a:t>
            </a:r>
            <a:endParaRPr lang="fr-FR" sz="4000" dirty="0"/>
          </a:p>
        </p:txBody>
      </p:sp>
      <p:sp>
        <p:nvSpPr>
          <p:cNvPr id="41" name="Rounded Rectangle 40"/>
          <p:cNvSpPr/>
          <p:nvPr/>
        </p:nvSpPr>
        <p:spPr>
          <a:xfrm>
            <a:off x="8724900" y="10352109"/>
            <a:ext cx="5046152" cy="295465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ar-DZ" sz="4000" dirty="0" smtClean="0"/>
              <a:t>تاثر المخاطر الناجمة عن تقلبات سعر الفائدة على اداء محفضة الاوراق </a:t>
            </a:r>
            <a:r>
              <a:rPr lang="fr-FR" sz="4000" dirty="0" smtClean="0"/>
              <a:t> </a:t>
            </a:r>
            <a:r>
              <a:rPr lang="ar-DZ" sz="4000" dirty="0" smtClean="0"/>
              <a:t>المالية</a:t>
            </a:r>
            <a:r>
              <a:rPr lang="ar-DZ" sz="3600" dirty="0" smtClean="0"/>
              <a:t>  بشكل سلبي</a:t>
            </a:r>
            <a:endParaRPr lang="fr-FR" dirty="0"/>
          </a:p>
        </p:txBody>
      </p:sp>
      <p:sp>
        <p:nvSpPr>
          <p:cNvPr id="46" name="Rounded Rectangle 45"/>
          <p:cNvSpPr/>
          <p:nvPr/>
        </p:nvSpPr>
        <p:spPr>
          <a:xfrm>
            <a:off x="10043308" y="15776338"/>
            <a:ext cx="4320392" cy="414691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ar-DZ" sz="3600" dirty="0" smtClean="0"/>
              <a:t>تحليل واقع محافظ الأوراق المالية  في بورصة الاوراق المالية ، وتحليل العوائد والمخاطر المتعلقة بها بالإعتمادعلى الأساليب القياسية والإحصائية</a:t>
            </a:r>
            <a:endParaRPr lang="fr-FR" sz="9600" dirty="0"/>
          </a:p>
        </p:txBody>
      </p:sp>
      <p:sp>
        <p:nvSpPr>
          <p:cNvPr id="48" name="Rounded Rectangle 47"/>
          <p:cNvSpPr/>
          <p:nvPr/>
        </p:nvSpPr>
        <p:spPr>
          <a:xfrm>
            <a:off x="5819791" y="15776338"/>
            <a:ext cx="3707327" cy="414691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ar-DZ" sz="4400" dirty="0" smtClean="0"/>
              <a:t>توضيح وإبراز الأثر الأيجابي أو السلبي لمخطر سعر الفائدة على عوائد أسعار</a:t>
            </a:r>
            <a:r>
              <a:rPr lang="ar-DZ" sz="4000" dirty="0" smtClean="0"/>
              <a:t>الأسه</a:t>
            </a:r>
            <a:r>
              <a:rPr lang="ar-DZ" sz="4400" dirty="0" smtClean="0"/>
              <a:t>م</a:t>
            </a:r>
            <a:endParaRPr lang="fr-FR" dirty="0"/>
          </a:p>
        </p:txBody>
      </p:sp>
      <p:sp>
        <p:nvSpPr>
          <p:cNvPr id="49" name="Rounded Rectangle 48"/>
          <p:cNvSpPr/>
          <p:nvPr/>
        </p:nvSpPr>
        <p:spPr>
          <a:xfrm>
            <a:off x="1181100" y="15776338"/>
            <a:ext cx="3905825" cy="414691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ar-DZ" sz="4800" dirty="0" smtClean="0"/>
              <a:t>السعي من خلال الدراسة إلى بناء نموذج لمحفظة مالية في البيئة المدروسة</a:t>
            </a:r>
            <a:endParaRPr lang="fr-FR" sz="11500" dirty="0"/>
          </a:p>
        </p:txBody>
      </p:sp>
      <p:pic>
        <p:nvPicPr>
          <p:cNvPr id="50" name="Image 13"/>
          <p:cNvPicPr/>
          <p:nvPr/>
        </p:nvPicPr>
        <p:blipFill>
          <a:blip r:embed="rId3" cstate="print"/>
          <a:srcRect t="26418" r="84167"/>
          <a:stretch>
            <a:fillRect/>
          </a:stretch>
        </p:blipFill>
        <p:spPr bwMode="auto">
          <a:xfrm>
            <a:off x="0" y="892552"/>
            <a:ext cx="4090899" cy="3679447"/>
          </a:xfrm>
          <a:prstGeom prst="rect">
            <a:avLst/>
          </a:prstGeom>
          <a:noFill/>
        </p:spPr>
      </p:pic>
      <p:pic>
        <p:nvPicPr>
          <p:cNvPr id="54" name="Image 13"/>
          <p:cNvPicPr/>
          <p:nvPr/>
        </p:nvPicPr>
        <p:blipFill>
          <a:blip r:embed="rId3" cstate="print"/>
          <a:srcRect t="26418" r="84167"/>
          <a:stretch>
            <a:fillRect/>
          </a:stretch>
        </p:blipFill>
        <p:spPr bwMode="auto">
          <a:xfrm>
            <a:off x="26184314" y="892552"/>
            <a:ext cx="4090899" cy="3679447"/>
          </a:xfrm>
          <a:prstGeom prst="rect">
            <a:avLst/>
          </a:prstGeom>
          <a:noFill/>
        </p:spPr>
      </p:pic>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612</TotalTime>
  <Words>466</Words>
  <Application>Microsoft Office PowerPoint</Application>
  <PresentationFormat>Custom</PresentationFormat>
  <Paragraphs>42</Paragraphs>
  <Slides>1</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4" baseType="lpstr">
      <vt:lpstr>PosterPresentations.com-100CMx140CM</vt:lpstr>
      <vt:lpstr>Classic - Wide Center</vt:lpstr>
      <vt:lpstr>Image</vt:lpstr>
      <vt:lpstr>Slide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amin</cp:lastModifiedBy>
  <cp:revision>76</cp:revision>
  <dcterms:created xsi:type="dcterms:W3CDTF">2012-02-10T00:21:22Z</dcterms:created>
  <dcterms:modified xsi:type="dcterms:W3CDTF">2015-03-08T10:12:00Z</dcterms:modified>
</cp:coreProperties>
</file>