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
  </p:notesMasterIdLst>
  <p:sldIdLst>
    <p:sldId id="257" r:id="rId2"/>
  </p:sldIdLst>
  <p:sldSz cx="30279975" cy="42808525"/>
  <p:notesSz cx="6858000" cy="9144000"/>
  <p:defaultTextStyle>
    <a:defPPr>
      <a:defRPr lang="fr-FR"/>
    </a:defPPr>
    <a:lvl1pPr marL="0" algn="l" defTabSz="4114800" rtl="0" eaLnBrk="1" latinLnBrk="0" hangingPunct="1">
      <a:defRPr sz="8100" kern="1200">
        <a:solidFill>
          <a:schemeClr val="tx1"/>
        </a:solidFill>
        <a:latin typeface="+mn-lt"/>
        <a:ea typeface="+mn-ea"/>
        <a:cs typeface="+mn-cs"/>
      </a:defRPr>
    </a:lvl1pPr>
    <a:lvl2pPr marL="2057400" algn="l" defTabSz="4114800" rtl="0" eaLnBrk="1" latinLnBrk="0" hangingPunct="1">
      <a:defRPr sz="8100" kern="1200">
        <a:solidFill>
          <a:schemeClr val="tx1"/>
        </a:solidFill>
        <a:latin typeface="+mn-lt"/>
        <a:ea typeface="+mn-ea"/>
        <a:cs typeface="+mn-cs"/>
      </a:defRPr>
    </a:lvl2pPr>
    <a:lvl3pPr marL="4114800" algn="l" defTabSz="4114800" rtl="0" eaLnBrk="1" latinLnBrk="0" hangingPunct="1">
      <a:defRPr sz="8100" kern="1200">
        <a:solidFill>
          <a:schemeClr val="tx1"/>
        </a:solidFill>
        <a:latin typeface="+mn-lt"/>
        <a:ea typeface="+mn-ea"/>
        <a:cs typeface="+mn-cs"/>
      </a:defRPr>
    </a:lvl3pPr>
    <a:lvl4pPr marL="6172200" algn="l" defTabSz="4114800" rtl="0" eaLnBrk="1" latinLnBrk="0" hangingPunct="1">
      <a:defRPr sz="8100" kern="1200">
        <a:solidFill>
          <a:schemeClr val="tx1"/>
        </a:solidFill>
        <a:latin typeface="+mn-lt"/>
        <a:ea typeface="+mn-ea"/>
        <a:cs typeface="+mn-cs"/>
      </a:defRPr>
    </a:lvl4pPr>
    <a:lvl5pPr marL="8229600" algn="l" defTabSz="4114800" rtl="0" eaLnBrk="1" latinLnBrk="0" hangingPunct="1">
      <a:defRPr sz="8100" kern="1200">
        <a:solidFill>
          <a:schemeClr val="tx1"/>
        </a:solidFill>
        <a:latin typeface="+mn-lt"/>
        <a:ea typeface="+mn-ea"/>
        <a:cs typeface="+mn-cs"/>
      </a:defRPr>
    </a:lvl5pPr>
    <a:lvl6pPr marL="10287000" algn="l" defTabSz="4114800" rtl="0" eaLnBrk="1" latinLnBrk="0" hangingPunct="1">
      <a:defRPr sz="8100" kern="1200">
        <a:solidFill>
          <a:schemeClr val="tx1"/>
        </a:solidFill>
        <a:latin typeface="+mn-lt"/>
        <a:ea typeface="+mn-ea"/>
        <a:cs typeface="+mn-cs"/>
      </a:defRPr>
    </a:lvl6pPr>
    <a:lvl7pPr marL="12344400" algn="l" defTabSz="4114800" rtl="0" eaLnBrk="1" latinLnBrk="0" hangingPunct="1">
      <a:defRPr sz="8100" kern="1200">
        <a:solidFill>
          <a:schemeClr val="tx1"/>
        </a:solidFill>
        <a:latin typeface="+mn-lt"/>
        <a:ea typeface="+mn-ea"/>
        <a:cs typeface="+mn-cs"/>
      </a:defRPr>
    </a:lvl7pPr>
    <a:lvl8pPr marL="14401800" algn="l" defTabSz="4114800" rtl="0" eaLnBrk="1" latinLnBrk="0" hangingPunct="1">
      <a:defRPr sz="8100" kern="1200">
        <a:solidFill>
          <a:schemeClr val="tx1"/>
        </a:solidFill>
        <a:latin typeface="+mn-lt"/>
        <a:ea typeface="+mn-ea"/>
        <a:cs typeface="+mn-cs"/>
      </a:defRPr>
    </a:lvl8pPr>
    <a:lvl9pPr marL="16459200" algn="l" defTabSz="4114800" rtl="0" eaLnBrk="1" latinLnBrk="0" hangingPunct="1">
      <a:defRPr sz="8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34" autoAdjust="0"/>
    <p:restoredTop sz="93190" autoAdjust="0"/>
  </p:normalViewPr>
  <p:slideViewPr>
    <p:cSldViewPr>
      <p:cViewPr>
        <p:scale>
          <a:sx n="30" d="100"/>
          <a:sy n="30" d="100"/>
        </p:scale>
        <p:origin x="-504" y="930"/>
      </p:cViewPr>
      <p:guideLst>
        <p:guide orient="horz" pos="13483"/>
        <p:guide pos="9537"/>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39C3E0-0787-415E-A4A1-488834A23FFE}" type="datetimeFigureOut">
              <a:rPr lang="en-US" smtClean="0"/>
              <a:pPr/>
              <a:t>3/3/2016</a:t>
            </a:fld>
            <a:endParaRPr lang="en-GB"/>
          </a:p>
        </p:txBody>
      </p:sp>
      <p:sp>
        <p:nvSpPr>
          <p:cNvPr id="4" name="Espace réservé de l'image des diapositives 3"/>
          <p:cNvSpPr>
            <a:spLocks noGrp="1" noRot="1" noChangeAspect="1"/>
          </p:cNvSpPr>
          <p:nvPr>
            <p:ph type="sldImg" idx="2"/>
          </p:nvPr>
        </p:nvSpPr>
        <p:spPr>
          <a:xfrm>
            <a:off x="2217738" y="685800"/>
            <a:ext cx="2422525"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815A3C-7510-449E-B166-08E63CFA6EB5}" type="slidenum">
              <a:rPr lang="en-GB" smtClean="0"/>
              <a:pPr/>
              <a:t>‹N°›</a:t>
            </a:fld>
            <a:endParaRPr lang="en-GB"/>
          </a:p>
        </p:txBody>
      </p:sp>
    </p:spTree>
  </p:cSld>
  <p:clrMap bg1="lt1" tx1="dk1" bg2="lt2" tx2="dk2" accent1="accent1" accent2="accent2" accent3="accent3" accent4="accent4" accent5="accent5" accent6="accent6" hlink="hlink" folHlink="folHlink"/>
  <p:notesStyle>
    <a:lvl1pPr marL="0" algn="l" defTabSz="4114800" rtl="0" eaLnBrk="1" latinLnBrk="0" hangingPunct="1">
      <a:defRPr sz="5400" kern="1200">
        <a:solidFill>
          <a:schemeClr val="tx1"/>
        </a:solidFill>
        <a:latin typeface="+mn-lt"/>
        <a:ea typeface="+mn-ea"/>
        <a:cs typeface="+mn-cs"/>
      </a:defRPr>
    </a:lvl1pPr>
    <a:lvl2pPr marL="2057400" algn="l" defTabSz="4114800" rtl="0" eaLnBrk="1" latinLnBrk="0" hangingPunct="1">
      <a:defRPr sz="5400" kern="1200">
        <a:solidFill>
          <a:schemeClr val="tx1"/>
        </a:solidFill>
        <a:latin typeface="+mn-lt"/>
        <a:ea typeface="+mn-ea"/>
        <a:cs typeface="+mn-cs"/>
      </a:defRPr>
    </a:lvl2pPr>
    <a:lvl3pPr marL="4114800" algn="l" defTabSz="4114800" rtl="0" eaLnBrk="1" latinLnBrk="0" hangingPunct="1">
      <a:defRPr sz="5400" kern="1200">
        <a:solidFill>
          <a:schemeClr val="tx1"/>
        </a:solidFill>
        <a:latin typeface="+mn-lt"/>
        <a:ea typeface="+mn-ea"/>
        <a:cs typeface="+mn-cs"/>
      </a:defRPr>
    </a:lvl3pPr>
    <a:lvl4pPr marL="6172200" algn="l" defTabSz="4114800" rtl="0" eaLnBrk="1" latinLnBrk="0" hangingPunct="1">
      <a:defRPr sz="5400" kern="1200">
        <a:solidFill>
          <a:schemeClr val="tx1"/>
        </a:solidFill>
        <a:latin typeface="+mn-lt"/>
        <a:ea typeface="+mn-ea"/>
        <a:cs typeface="+mn-cs"/>
      </a:defRPr>
    </a:lvl4pPr>
    <a:lvl5pPr marL="8229600" algn="l" defTabSz="4114800" rtl="0" eaLnBrk="1" latinLnBrk="0" hangingPunct="1">
      <a:defRPr sz="5400" kern="1200">
        <a:solidFill>
          <a:schemeClr val="tx1"/>
        </a:solidFill>
        <a:latin typeface="+mn-lt"/>
        <a:ea typeface="+mn-ea"/>
        <a:cs typeface="+mn-cs"/>
      </a:defRPr>
    </a:lvl5pPr>
    <a:lvl6pPr marL="10287000" algn="l" defTabSz="4114800" rtl="0" eaLnBrk="1" latinLnBrk="0" hangingPunct="1">
      <a:defRPr sz="5400" kern="1200">
        <a:solidFill>
          <a:schemeClr val="tx1"/>
        </a:solidFill>
        <a:latin typeface="+mn-lt"/>
        <a:ea typeface="+mn-ea"/>
        <a:cs typeface="+mn-cs"/>
      </a:defRPr>
    </a:lvl6pPr>
    <a:lvl7pPr marL="12344400" algn="l" defTabSz="4114800" rtl="0" eaLnBrk="1" latinLnBrk="0" hangingPunct="1">
      <a:defRPr sz="5400" kern="1200">
        <a:solidFill>
          <a:schemeClr val="tx1"/>
        </a:solidFill>
        <a:latin typeface="+mn-lt"/>
        <a:ea typeface="+mn-ea"/>
        <a:cs typeface="+mn-cs"/>
      </a:defRPr>
    </a:lvl7pPr>
    <a:lvl8pPr marL="14401800" algn="l" defTabSz="4114800" rtl="0" eaLnBrk="1" latinLnBrk="0" hangingPunct="1">
      <a:defRPr sz="5400" kern="1200">
        <a:solidFill>
          <a:schemeClr val="tx1"/>
        </a:solidFill>
        <a:latin typeface="+mn-lt"/>
        <a:ea typeface="+mn-ea"/>
        <a:cs typeface="+mn-cs"/>
      </a:defRPr>
    </a:lvl8pPr>
    <a:lvl9pPr marL="16459200" algn="l" defTabSz="4114800" rtl="0" eaLnBrk="1" latinLnBrk="0" hangingPunct="1">
      <a:defRPr sz="5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17738" y="685800"/>
            <a:ext cx="2422525" cy="3429000"/>
          </a:xfrm>
        </p:spPr>
      </p:sp>
      <p:sp>
        <p:nvSpPr>
          <p:cNvPr id="3" name="Espace réservé des commentaires 2"/>
          <p:cNvSpPr>
            <a:spLocks noGrp="1"/>
          </p:cNvSpPr>
          <p:nvPr>
            <p:ph type="body" idx="1"/>
          </p:nvPr>
        </p:nvSpPr>
        <p:spPr/>
        <p:txBody>
          <a:bodyPr>
            <a:normAutofit/>
          </a:bodyPr>
          <a:lstStyle/>
          <a:p>
            <a:endParaRPr lang="en-GB" dirty="0"/>
          </a:p>
        </p:txBody>
      </p:sp>
      <p:sp>
        <p:nvSpPr>
          <p:cNvPr id="4" name="Espace réservé du numéro de diapositive 3"/>
          <p:cNvSpPr>
            <a:spLocks noGrp="1"/>
          </p:cNvSpPr>
          <p:nvPr>
            <p:ph type="sldNum" sz="quarter" idx="10"/>
          </p:nvPr>
        </p:nvSpPr>
        <p:spPr/>
        <p:txBody>
          <a:bodyPr/>
          <a:lstStyle/>
          <a:p>
            <a:fld id="{0F815A3C-7510-449E-B166-08E63CFA6EB5}" type="slidenum">
              <a:rPr lang="en-GB" smtClean="0"/>
              <a:pPr/>
              <a:t>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1766332" y="8561705"/>
            <a:ext cx="26000405" cy="11415607"/>
          </a:xfrm>
          <a:ln>
            <a:noFill/>
          </a:ln>
        </p:spPr>
        <p:txBody>
          <a:bodyPr vert="horz" tIns="0" rIns="83529"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2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1766332" y="20152940"/>
            <a:ext cx="26010499" cy="10939956"/>
          </a:xfrm>
        </p:spPr>
        <p:txBody>
          <a:bodyPr lIns="0" rIns="83529"/>
          <a:lstStyle>
            <a:lvl1pPr marL="0" marR="208822" indent="0" algn="r">
              <a:buNone/>
              <a:defRPr>
                <a:solidFill>
                  <a:schemeClr val="tx1"/>
                </a:solidFill>
              </a:defRPr>
            </a:lvl1pPr>
            <a:lvl2pPr marL="2088215" indent="0" algn="ctr">
              <a:buNone/>
            </a:lvl2pPr>
            <a:lvl3pPr marL="4176431" indent="0" algn="ctr">
              <a:buNone/>
            </a:lvl3pPr>
            <a:lvl4pPr marL="6264646" indent="0" algn="ctr">
              <a:buNone/>
            </a:lvl4pPr>
            <a:lvl5pPr marL="8352861" indent="0" algn="ctr">
              <a:buNone/>
            </a:lvl5pPr>
            <a:lvl6pPr marL="10441076" indent="0" algn="ctr">
              <a:buNone/>
            </a:lvl6pPr>
            <a:lvl7pPr marL="12529292" indent="0" algn="ctr">
              <a:buNone/>
            </a:lvl7pPr>
            <a:lvl8pPr marL="14617507" indent="0" algn="ctr">
              <a:buNone/>
            </a:lvl8pPr>
            <a:lvl9pPr marL="16705722"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AA309A6D-C09C-4548-B29A-6CF363A7E532}" type="datetimeFigureOut">
              <a:rPr lang="fr-FR" smtClean="0"/>
              <a:pPr/>
              <a:t>03/03/2016</a:t>
            </a:fld>
            <a:endParaRPr lang="fr-BE"/>
          </a:p>
        </p:txBody>
      </p:sp>
      <p:sp>
        <p:nvSpPr>
          <p:cNvPr id="19" name="Espace réservé du pied de page 18"/>
          <p:cNvSpPr>
            <a:spLocks noGrp="1"/>
          </p:cNvSpPr>
          <p:nvPr>
            <p:ph type="ftr" sz="quarter" idx="11"/>
          </p:nvPr>
        </p:nvSpPr>
        <p:spPr/>
        <p:txBody>
          <a:bodyPr/>
          <a:lstStyle/>
          <a:p>
            <a:endParaRPr lang="fr-BE"/>
          </a:p>
        </p:txBody>
      </p:sp>
      <p:sp>
        <p:nvSpPr>
          <p:cNvPr id="27" name="Espace réservé du numéro de diapositive 26"/>
          <p:cNvSpPr>
            <a:spLocks noGrp="1"/>
          </p:cNvSpPr>
          <p:nvPr>
            <p:ph type="sldNum" sz="quarter" idx="12"/>
          </p:nvPr>
        </p:nvSpPr>
        <p:spPr/>
        <p:txBody>
          <a:bodyPr/>
          <a:lstStyle/>
          <a:p>
            <a:fld id="{CF4668DC-857F-487D-BFFA-8C0CA5037977}" type="slidenum">
              <a:rPr lang="fr-BE" smtClean="0"/>
              <a:pPr/>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03/03/2016</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52982" y="5707813"/>
            <a:ext cx="6812994" cy="3253250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513999" y="5707813"/>
            <a:ext cx="19934317" cy="3253250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03/03/2016</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03/03/2016</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756238" y="8219237"/>
            <a:ext cx="25737979" cy="8504627"/>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2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756238" y="16882863"/>
            <a:ext cx="25737979" cy="9423818"/>
          </a:xfrm>
        </p:spPr>
        <p:txBody>
          <a:bodyPr lIns="208822" rIns="208822" anchor="t"/>
          <a:lstStyle>
            <a:lvl1pPr marL="0" indent="0">
              <a:buNone/>
              <a:defRPr sz="10000">
                <a:solidFill>
                  <a:schemeClr val="tx1"/>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03/03/2016</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513999" y="4395009"/>
            <a:ext cx="27251978" cy="7134754"/>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1513999" y="11985420"/>
            <a:ext cx="13373656" cy="27682846"/>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15392320" y="11985420"/>
            <a:ext cx="13373656" cy="27682846"/>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03/03/2016</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13999" y="4395009"/>
            <a:ext cx="27251978" cy="7134754"/>
          </a:xfrm>
        </p:spPr>
        <p:txBody>
          <a:bodyPr tIns="208822"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513999" y="11580698"/>
            <a:ext cx="13378914" cy="4115761"/>
          </a:xfrm>
        </p:spPr>
        <p:txBody>
          <a:bodyPr lIns="208822" tIns="0" rIns="208822" bIns="0" anchor="ctr">
            <a:noAutofit/>
          </a:bodyP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5381808" y="11608847"/>
            <a:ext cx="13384170" cy="4087615"/>
          </a:xfrm>
        </p:spPr>
        <p:txBody>
          <a:bodyPr lIns="208822" tIns="0" rIns="208822" bIns="0" anchor="ct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1513999" y="15696459"/>
            <a:ext cx="13378914" cy="24005483"/>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15381808" y="15696459"/>
            <a:ext cx="13384170" cy="24005483"/>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AA309A6D-C09C-4548-B29A-6CF363A7E532}" type="datetimeFigureOut">
              <a:rPr lang="fr-FR" smtClean="0"/>
              <a:pPr/>
              <a:t>03/03/2016</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513999" y="4395009"/>
            <a:ext cx="27504311" cy="7134754"/>
          </a:xfrm>
        </p:spPr>
        <p:txBody>
          <a:bodyPr vert="horz" tIns="208822"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228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AA309A6D-C09C-4548-B29A-6CF363A7E532}" type="datetimeFigureOut">
              <a:rPr lang="fr-FR" smtClean="0"/>
              <a:pPr/>
              <a:t>03/03/2016</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03/03/2016</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270998" y="3210652"/>
            <a:ext cx="9083993" cy="7253667"/>
          </a:xfrm>
        </p:spPr>
        <p:txBody>
          <a:bodyPr lIns="0" anchor="b">
            <a:noAutofit/>
          </a:bodyPr>
          <a:lstStyle>
            <a:lvl1pPr algn="l" rtl="0">
              <a:spcBef>
                <a:spcPct val="0"/>
              </a:spcBef>
              <a:buNone/>
              <a:defRPr sz="119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2270998" y="10464306"/>
            <a:ext cx="9083993" cy="28539017"/>
          </a:xfrm>
        </p:spPr>
        <p:txBody>
          <a:bodyPr lIns="83529" rIns="83529"/>
          <a:lstStyle>
            <a:lvl1pPr marL="0" indent="0" algn="l">
              <a:buNone/>
              <a:defRPr sz="6400"/>
            </a:lvl1pPr>
            <a:lvl2pPr indent="0" algn="l">
              <a:buNone/>
              <a:defRPr sz="5500"/>
            </a:lvl2pPr>
            <a:lvl3pPr indent="0" algn="l">
              <a:buNone/>
              <a:defRPr sz="4600"/>
            </a:lvl3pPr>
            <a:lvl4pPr indent="0" algn="l">
              <a:buNone/>
              <a:defRPr sz="4100"/>
            </a:lvl4pPr>
            <a:lvl5pPr indent="0" algn="l">
              <a:buNone/>
              <a:defRPr sz="41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11838629" y="10464306"/>
            <a:ext cx="16927347" cy="28539017"/>
          </a:xfrm>
        </p:spPr>
        <p:txBody>
          <a:bodyPr tIns="0"/>
          <a:lstStyle>
            <a:lvl1pPr>
              <a:defRPr sz="12800"/>
            </a:lvl1pPr>
            <a:lvl2pPr>
              <a:defRPr sz="11900"/>
            </a:lvl2pPr>
            <a:lvl3pPr>
              <a:defRPr sz="11000"/>
            </a:lvl3pPr>
            <a:lvl4pPr>
              <a:defRPr sz="91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03/03/2016</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10483259" y="6916760"/>
            <a:ext cx="17410986" cy="25685115"/>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417643" tIns="208822" rIns="417643" bIns="208822" rtlCol="0" anchor="ctr"/>
          <a:lstStyle/>
          <a:p>
            <a:pPr algn="ctr" eaLnBrk="1" latinLnBrk="0" hangingPunct="1"/>
            <a:endParaRPr kumimoji="0" lang="en-US"/>
          </a:p>
        </p:txBody>
      </p:sp>
      <p:sp>
        <p:nvSpPr>
          <p:cNvPr id="12" name="Triangle rectangle 11"/>
          <p:cNvSpPr/>
          <p:nvPr/>
        </p:nvSpPr>
        <p:spPr>
          <a:xfrm rot="420000" flipV="1">
            <a:off x="26505356" y="33456373"/>
            <a:ext cx="514760" cy="970327"/>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417643" tIns="208822" rIns="417643" bIns="208822" rtlCol="0" anchor="ctr"/>
          <a:lstStyle/>
          <a:p>
            <a:pPr algn="ctr" eaLnBrk="1" latinLnBrk="0" hangingPunct="1"/>
            <a:endParaRPr kumimoji="0" lang="en-US"/>
          </a:p>
        </p:txBody>
      </p:sp>
      <p:sp>
        <p:nvSpPr>
          <p:cNvPr id="2" name="Titre 1"/>
          <p:cNvSpPr>
            <a:spLocks noGrp="1"/>
          </p:cNvSpPr>
          <p:nvPr>
            <p:ph type="title"/>
          </p:nvPr>
        </p:nvSpPr>
        <p:spPr>
          <a:xfrm>
            <a:off x="2018665" y="7346965"/>
            <a:ext cx="7327754" cy="9878925"/>
          </a:xfrm>
        </p:spPr>
        <p:txBody>
          <a:bodyPr vert="horz" lIns="208822" tIns="208822" rIns="208822" bIns="208822" anchor="b"/>
          <a:lstStyle>
            <a:lvl1pPr algn="l">
              <a:buNone/>
              <a:defRPr sz="91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2018665" y="17657643"/>
            <a:ext cx="7317661" cy="13603598"/>
          </a:xfrm>
        </p:spPr>
        <p:txBody>
          <a:bodyPr lIns="292350" rIns="208822" bIns="208822" anchor="t"/>
          <a:lstStyle>
            <a:lvl1pPr marL="0" indent="0" algn="l">
              <a:spcBef>
                <a:spcPts val="1142"/>
              </a:spcBef>
              <a:buFontTx/>
              <a:buNone/>
              <a:defRPr sz="5900"/>
            </a:lvl1pPr>
            <a:lvl2pPr>
              <a:defRPr sz="5500"/>
            </a:lvl2pPr>
            <a:lvl3pPr>
              <a:defRPr sz="4600"/>
            </a:lvl3pPr>
            <a:lvl4pPr>
              <a:defRPr sz="4100"/>
            </a:lvl4pPr>
            <a:lvl5pPr>
              <a:defRPr sz="41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03/03/2016</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a:xfrm>
            <a:off x="26747311" y="39677164"/>
            <a:ext cx="2018665" cy="2279158"/>
          </a:xfrm>
        </p:spPr>
        <p:txBody>
          <a:bodyPr/>
          <a:lstStyle/>
          <a:p>
            <a:fld id="{CF4668DC-857F-487D-BFFA-8C0CA5037977}" type="slidenum">
              <a:rPr lang="fr-BE" smtClean="0"/>
              <a:pPr/>
              <a:t>‹N°›</a:t>
            </a:fld>
            <a:endParaRPr lang="fr-BE"/>
          </a:p>
        </p:txBody>
      </p:sp>
      <p:sp>
        <p:nvSpPr>
          <p:cNvPr id="3" name="Espace réservé pour une image  2"/>
          <p:cNvSpPr>
            <a:spLocks noGrp="1"/>
          </p:cNvSpPr>
          <p:nvPr>
            <p:ph type="pic" idx="1"/>
          </p:nvPr>
        </p:nvSpPr>
        <p:spPr>
          <a:xfrm rot="420000">
            <a:off x="11543058" y="7487541"/>
            <a:ext cx="15291387" cy="24543554"/>
          </a:xfrm>
          <a:prstGeom prst="rect">
            <a:avLst/>
          </a:prstGeom>
          <a:solidFill>
            <a:schemeClr val="bg2"/>
          </a:solidFill>
          <a:ln w="3000" cap="rnd">
            <a:solidFill>
              <a:srgbClr val="C0C0C0"/>
            </a:solidFill>
            <a:round/>
          </a:ln>
          <a:effectLst/>
        </p:spPr>
        <p:txBody>
          <a:bodyPr/>
          <a:lstStyle>
            <a:lvl1pPr marL="0" indent="0">
              <a:buNone/>
              <a:defRPr sz="146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31542" y="36307971"/>
            <a:ext cx="30343058" cy="6500554"/>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14509155" y="38824957"/>
            <a:ext cx="15770820" cy="398357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31542" y="-44594"/>
            <a:ext cx="30343058" cy="6500554"/>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14509155" y="-44591"/>
            <a:ext cx="15770820" cy="398357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643" tIns="208822" rIns="417643" bIns="208822"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1513999" y="4395009"/>
            <a:ext cx="27251978" cy="7134754"/>
          </a:xfrm>
          <a:prstGeom prst="rect">
            <a:avLst/>
          </a:prstGeom>
        </p:spPr>
        <p:txBody>
          <a:bodyPr vert="horz" lIns="0" tIns="208822"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1513999" y="12081517"/>
            <a:ext cx="27251978" cy="27397456"/>
          </a:xfrm>
          <a:prstGeom prst="rect">
            <a:avLst/>
          </a:prstGeom>
        </p:spPr>
        <p:txBody>
          <a:bodyPr vert="horz" lIns="417643" tIns="208822" rIns="417643" bIns="208822">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1513999" y="39677164"/>
            <a:ext cx="7065328" cy="227915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fld id="{AA309A6D-C09C-4548-B29A-6CF363A7E532}" type="datetimeFigureOut">
              <a:rPr lang="fr-FR" smtClean="0"/>
              <a:pPr/>
              <a:t>03/03/2016</a:t>
            </a:fld>
            <a:endParaRPr lang="fr-BE"/>
          </a:p>
        </p:txBody>
      </p:sp>
      <p:sp>
        <p:nvSpPr>
          <p:cNvPr id="22" name="Espace réservé du pied de page 21"/>
          <p:cNvSpPr>
            <a:spLocks noGrp="1"/>
          </p:cNvSpPr>
          <p:nvPr>
            <p:ph type="ftr" sz="quarter" idx="3"/>
          </p:nvPr>
        </p:nvSpPr>
        <p:spPr>
          <a:xfrm>
            <a:off x="8831659" y="39677164"/>
            <a:ext cx="11102658" cy="227915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endParaRPr lang="fr-BE"/>
          </a:p>
        </p:txBody>
      </p:sp>
      <p:sp>
        <p:nvSpPr>
          <p:cNvPr id="18" name="Espace réservé du numéro de diapositive 17"/>
          <p:cNvSpPr>
            <a:spLocks noGrp="1"/>
          </p:cNvSpPr>
          <p:nvPr>
            <p:ph type="sldNum" sz="quarter" idx="4"/>
          </p:nvPr>
        </p:nvSpPr>
        <p:spPr>
          <a:xfrm>
            <a:off x="26242645" y="39677164"/>
            <a:ext cx="2523331" cy="2279158"/>
          </a:xfrm>
          <a:prstGeom prst="rect">
            <a:avLst/>
          </a:prstGeom>
        </p:spPr>
        <p:txBody>
          <a:bodyPr vert="horz" lIns="0" tIns="0" rIns="0" bIns="0" anchor="b"/>
          <a:lstStyle>
            <a:lvl1pPr algn="r" eaLnBrk="1" latinLnBrk="0" hangingPunct="1">
              <a:defRPr kumimoji="0" sz="5500">
                <a:solidFill>
                  <a:schemeClr val="tx2">
                    <a:shade val="90000"/>
                  </a:schemeClr>
                </a:solidFill>
              </a:defRPr>
            </a:lvl1pPr>
          </a:lstStyle>
          <a:p>
            <a:fld id="{CF4668DC-857F-487D-BFFA-8C0CA5037977}" type="slidenum">
              <a:rPr lang="fr-BE" smtClean="0"/>
              <a:pPr/>
              <a:t>‹N°›</a:t>
            </a:fld>
            <a:endParaRPr lang="fr-BE"/>
          </a:p>
        </p:txBody>
      </p:sp>
      <p:grpSp>
        <p:nvGrpSpPr>
          <p:cNvPr id="2" name="Groupe 1"/>
          <p:cNvGrpSpPr/>
          <p:nvPr/>
        </p:nvGrpSpPr>
        <p:grpSpPr>
          <a:xfrm>
            <a:off x="-62974" y="1263457"/>
            <a:ext cx="30401002" cy="4052540"/>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22800" b="0" kern="1200">
          <a:ln>
            <a:noFill/>
          </a:ln>
          <a:solidFill>
            <a:schemeClr val="tx2"/>
          </a:solidFill>
          <a:effectLst/>
          <a:latin typeface="+mj-lt"/>
          <a:ea typeface="+mj-ea"/>
          <a:cs typeface="+mj-cs"/>
        </a:defRPr>
      </a:lvl1pPr>
    </p:titleStyle>
    <p:bodyStyle>
      <a:lvl1pPr marL="1252929" indent="-1252929" algn="l" rtl="0" eaLnBrk="1" latinLnBrk="0" hangingPunct="1">
        <a:spcBef>
          <a:spcPct val="20000"/>
        </a:spcBef>
        <a:buClr>
          <a:schemeClr val="accent3"/>
        </a:buClr>
        <a:buSzPct val="95000"/>
        <a:buFont typeface="Wingdings 2"/>
        <a:buChar char=""/>
        <a:defRPr kumimoji="0" sz="11900" kern="1200">
          <a:solidFill>
            <a:schemeClr val="tx1"/>
          </a:solidFill>
          <a:latin typeface="+mn-lt"/>
          <a:ea typeface="+mn-ea"/>
          <a:cs typeface="+mn-cs"/>
        </a:defRPr>
      </a:lvl1pPr>
      <a:lvl2pPr marL="2923501" indent="-1127636" algn="l" rtl="0" eaLnBrk="1" latinLnBrk="0" hangingPunct="1">
        <a:spcBef>
          <a:spcPct val="20000"/>
        </a:spcBef>
        <a:buClr>
          <a:schemeClr val="accent1"/>
        </a:buClr>
        <a:buSzPct val="85000"/>
        <a:buFont typeface="Wingdings 2"/>
        <a:buChar char=""/>
        <a:defRPr kumimoji="0" sz="11000" kern="1200">
          <a:solidFill>
            <a:schemeClr val="tx1"/>
          </a:solidFill>
          <a:latin typeface="+mn-lt"/>
          <a:ea typeface="+mn-ea"/>
          <a:cs typeface="+mn-cs"/>
        </a:defRPr>
      </a:lvl2pPr>
      <a:lvl3pPr marL="4176431" indent="-1127636" algn="l" rtl="0" eaLnBrk="1" latinLnBrk="0" hangingPunct="1">
        <a:spcBef>
          <a:spcPct val="20000"/>
        </a:spcBef>
        <a:buClr>
          <a:schemeClr val="accent2"/>
        </a:buClr>
        <a:buSzPct val="70000"/>
        <a:buFont typeface="Wingdings 2"/>
        <a:buChar char=""/>
        <a:defRPr kumimoji="0" sz="9600" kern="1200">
          <a:solidFill>
            <a:schemeClr val="tx1"/>
          </a:solidFill>
          <a:latin typeface="+mn-lt"/>
          <a:ea typeface="+mn-ea"/>
          <a:cs typeface="+mn-cs"/>
        </a:defRPr>
      </a:lvl3pPr>
      <a:lvl4pPr marL="5429360" indent="-960579" algn="l" rtl="0" eaLnBrk="1" latinLnBrk="0" hangingPunct="1">
        <a:spcBef>
          <a:spcPct val="20000"/>
        </a:spcBef>
        <a:buClr>
          <a:schemeClr val="accent3"/>
        </a:buClr>
        <a:buSzPct val="65000"/>
        <a:buFont typeface="Wingdings 2"/>
        <a:buChar char=""/>
        <a:defRPr kumimoji="0" sz="9100" kern="1200">
          <a:solidFill>
            <a:schemeClr val="tx1"/>
          </a:solidFill>
          <a:latin typeface="+mn-lt"/>
          <a:ea typeface="+mn-ea"/>
          <a:cs typeface="+mn-cs"/>
        </a:defRPr>
      </a:lvl4pPr>
      <a:lvl5pPr marL="6682289" indent="-960579" algn="l" rtl="0" eaLnBrk="1" latinLnBrk="0" hangingPunct="1">
        <a:spcBef>
          <a:spcPct val="20000"/>
        </a:spcBef>
        <a:buClr>
          <a:schemeClr val="accent4"/>
        </a:buClr>
        <a:buSzPct val="65000"/>
        <a:buFont typeface="Wingdings 2"/>
        <a:buChar char=""/>
        <a:defRPr kumimoji="0" sz="9100" kern="1200">
          <a:solidFill>
            <a:schemeClr val="tx1"/>
          </a:solidFill>
          <a:latin typeface="+mn-lt"/>
          <a:ea typeface="+mn-ea"/>
          <a:cs typeface="+mn-cs"/>
        </a:defRPr>
      </a:lvl5pPr>
      <a:lvl6pPr marL="7935218" indent="-960579" algn="l" rtl="0" eaLnBrk="1" latinLnBrk="0" hangingPunct="1">
        <a:spcBef>
          <a:spcPct val="20000"/>
        </a:spcBef>
        <a:buClr>
          <a:schemeClr val="accent5"/>
        </a:buClr>
        <a:buSzPct val="80000"/>
        <a:buFont typeface="Wingdings 2"/>
        <a:buChar char=""/>
        <a:defRPr kumimoji="0" sz="8200" kern="1200">
          <a:solidFill>
            <a:schemeClr val="tx1"/>
          </a:solidFill>
          <a:latin typeface="+mn-lt"/>
          <a:ea typeface="+mn-ea"/>
          <a:cs typeface="+mn-cs"/>
        </a:defRPr>
      </a:lvl6pPr>
      <a:lvl7pPr marL="8770504" indent="-835286" algn="l" rtl="0" eaLnBrk="1" latinLnBrk="0" hangingPunct="1">
        <a:spcBef>
          <a:spcPct val="20000"/>
        </a:spcBef>
        <a:buClr>
          <a:schemeClr val="accent6"/>
        </a:buClr>
        <a:buSzPct val="80000"/>
        <a:buFont typeface="Wingdings 2"/>
        <a:buChar char=""/>
        <a:defRPr kumimoji="0" sz="7300" kern="1200" baseline="0">
          <a:solidFill>
            <a:schemeClr val="tx1"/>
          </a:solidFill>
          <a:latin typeface="+mn-lt"/>
          <a:ea typeface="+mn-ea"/>
          <a:cs typeface="+mn-cs"/>
        </a:defRPr>
      </a:lvl7pPr>
      <a:lvl8pPr marL="10023433" indent="-835286" algn="l" rtl="0" eaLnBrk="1" latinLnBrk="0" hangingPunct="1">
        <a:spcBef>
          <a:spcPct val="20000"/>
        </a:spcBef>
        <a:buClr>
          <a:schemeClr val="tx2"/>
        </a:buClr>
        <a:buChar char="•"/>
        <a:defRPr kumimoji="0" sz="7300" kern="1200">
          <a:solidFill>
            <a:schemeClr val="tx1"/>
          </a:solidFill>
          <a:latin typeface="+mn-lt"/>
          <a:ea typeface="+mn-ea"/>
          <a:cs typeface="+mn-cs"/>
        </a:defRPr>
      </a:lvl8pPr>
      <a:lvl9pPr marL="11276363" indent="-835286" algn="l" rtl="0" eaLnBrk="1" latinLnBrk="0" hangingPunct="1">
        <a:spcBef>
          <a:spcPct val="20000"/>
        </a:spcBef>
        <a:buClr>
          <a:schemeClr val="tx2"/>
        </a:buClr>
        <a:buFontTx/>
        <a:buChar char="•"/>
        <a:defRPr kumimoji="0" sz="6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088215" algn="l" rtl="0" eaLnBrk="1" latinLnBrk="0" hangingPunct="1">
        <a:defRPr kumimoji="0" kern="1200">
          <a:solidFill>
            <a:schemeClr val="tx1"/>
          </a:solidFill>
          <a:latin typeface="+mn-lt"/>
          <a:ea typeface="+mn-ea"/>
          <a:cs typeface="+mn-cs"/>
        </a:defRPr>
      </a:lvl2pPr>
      <a:lvl3pPr marL="4176431" algn="l" rtl="0" eaLnBrk="1" latinLnBrk="0" hangingPunct="1">
        <a:defRPr kumimoji="0" kern="1200">
          <a:solidFill>
            <a:schemeClr val="tx1"/>
          </a:solidFill>
          <a:latin typeface="+mn-lt"/>
          <a:ea typeface="+mn-ea"/>
          <a:cs typeface="+mn-cs"/>
        </a:defRPr>
      </a:lvl3pPr>
      <a:lvl4pPr marL="6264646" algn="l" rtl="0" eaLnBrk="1" latinLnBrk="0" hangingPunct="1">
        <a:defRPr kumimoji="0" kern="1200">
          <a:solidFill>
            <a:schemeClr val="tx1"/>
          </a:solidFill>
          <a:latin typeface="+mn-lt"/>
          <a:ea typeface="+mn-ea"/>
          <a:cs typeface="+mn-cs"/>
        </a:defRPr>
      </a:lvl4pPr>
      <a:lvl5pPr marL="8352861" algn="l" rtl="0" eaLnBrk="1" latinLnBrk="0" hangingPunct="1">
        <a:defRPr kumimoji="0" kern="1200">
          <a:solidFill>
            <a:schemeClr val="tx1"/>
          </a:solidFill>
          <a:latin typeface="+mn-lt"/>
          <a:ea typeface="+mn-ea"/>
          <a:cs typeface="+mn-cs"/>
        </a:defRPr>
      </a:lvl5pPr>
      <a:lvl6pPr marL="10441076" algn="l" rtl="0" eaLnBrk="1" latinLnBrk="0" hangingPunct="1">
        <a:defRPr kumimoji="0" kern="1200">
          <a:solidFill>
            <a:schemeClr val="tx1"/>
          </a:solidFill>
          <a:latin typeface="+mn-lt"/>
          <a:ea typeface="+mn-ea"/>
          <a:cs typeface="+mn-cs"/>
        </a:defRPr>
      </a:lvl6pPr>
      <a:lvl7pPr marL="12529292" algn="l" rtl="0" eaLnBrk="1" latinLnBrk="0" hangingPunct="1">
        <a:defRPr kumimoji="0" kern="1200">
          <a:solidFill>
            <a:schemeClr val="tx1"/>
          </a:solidFill>
          <a:latin typeface="+mn-lt"/>
          <a:ea typeface="+mn-ea"/>
          <a:cs typeface="+mn-cs"/>
        </a:defRPr>
      </a:lvl7pPr>
      <a:lvl8pPr marL="14617507" algn="l" rtl="0" eaLnBrk="1" latinLnBrk="0" hangingPunct="1">
        <a:defRPr kumimoji="0" kern="1200">
          <a:solidFill>
            <a:schemeClr val="tx1"/>
          </a:solidFill>
          <a:latin typeface="+mn-lt"/>
          <a:ea typeface="+mn-ea"/>
          <a:cs typeface="+mn-cs"/>
        </a:defRPr>
      </a:lvl8pPr>
      <a:lvl9pPr marL="16705722"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352321" y="330052"/>
            <a:ext cx="4119755" cy="31752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ZoneTexte 5"/>
          <p:cNvSpPr txBox="1"/>
          <p:nvPr/>
        </p:nvSpPr>
        <p:spPr>
          <a:xfrm>
            <a:off x="5853047" y="401490"/>
            <a:ext cx="18023921" cy="3046988"/>
          </a:xfrm>
          <a:prstGeom prst="rect">
            <a:avLst/>
          </a:prstGeom>
          <a:ln w="206375" cap="sq" cmpd="thickThin">
            <a:solidFill>
              <a:schemeClr val="tx1"/>
            </a:solidFill>
            <a:bevel/>
          </a:ln>
        </p:spPr>
        <p:style>
          <a:lnRef idx="1">
            <a:schemeClr val="dk1"/>
          </a:lnRef>
          <a:fillRef idx="1002">
            <a:schemeClr val="lt2"/>
          </a:fillRef>
          <a:effectRef idx="1">
            <a:schemeClr val="dk1"/>
          </a:effectRef>
          <a:fontRef idx="minor">
            <a:schemeClr val="dk1"/>
          </a:fontRef>
        </p:style>
        <p:txBody>
          <a:bodyPr wrap="square" rtlCol="0">
            <a:spAutoFit/>
          </a:bodyPr>
          <a:lstStyle/>
          <a:p>
            <a:pPr algn="ctr"/>
            <a:r>
              <a:rPr lang="fr-FR" sz="6000" dirty="0" smtClean="0"/>
              <a:t>Année 2015/2016</a:t>
            </a:r>
          </a:p>
          <a:p>
            <a:pPr algn="ctr"/>
            <a:r>
              <a:rPr lang="fr-FR" sz="6000" dirty="0" smtClean="0"/>
              <a:t>Thème de la mémoire </a:t>
            </a:r>
          </a:p>
          <a:p>
            <a:pPr algn="ctr"/>
            <a:r>
              <a:rPr lang="fr-FR" sz="7200" b="1" dirty="0" smtClean="0">
                <a:solidFill>
                  <a:srgbClr val="FF0000"/>
                </a:solidFill>
                <a:latin typeface="Agency FB" pitchFamily="34" charset="0"/>
              </a:rPr>
              <a:t>DESCENTE ET CIMENTATION DE LINER 7’’ PUITS ZR 708</a:t>
            </a:r>
            <a:endParaRPr lang="en-GB" sz="7200" b="1" dirty="0">
              <a:solidFill>
                <a:srgbClr val="FF0000"/>
              </a:solidFill>
              <a:latin typeface="Agency FB" pitchFamily="34" charset="0"/>
            </a:endParaRPr>
          </a:p>
        </p:txBody>
      </p:sp>
      <p:sp>
        <p:nvSpPr>
          <p:cNvPr id="7" name="ZoneTexte 6"/>
          <p:cNvSpPr txBox="1"/>
          <p:nvPr/>
        </p:nvSpPr>
        <p:spPr>
          <a:xfrm>
            <a:off x="3395942" y="3544763"/>
            <a:ext cx="23602753" cy="4154984"/>
          </a:xfrm>
          <a:prstGeom prst="rect">
            <a:avLst/>
          </a:prstGeom>
          <a:ln w="47625"/>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4800" b="1" i="1" dirty="0" smtClean="0"/>
              <a:t>Faculté d’Hydrocarbures et des Energies Renouvelables et Sciences de la Terre et l’Univers     Département de Forage et MCP /Option : FORAGE </a:t>
            </a:r>
          </a:p>
          <a:p>
            <a:r>
              <a:rPr lang="fr-FR" sz="4800" b="1" u="sng" dirty="0" smtClean="0"/>
              <a:t>Préparer par:</a:t>
            </a:r>
            <a:r>
              <a:rPr lang="en-GB" sz="4800" b="1" dirty="0" smtClean="0"/>
              <a:t>                                                                               </a:t>
            </a:r>
            <a:r>
              <a:rPr lang="en-GB" sz="4800" b="1" dirty="0" err="1" smtClean="0"/>
              <a:t>Encadré</a:t>
            </a:r>
            <a:r>
              <a:rPr lang="en-GB" sz="4800" b="1" dirty="0" smtClean="0"/>
              <a:t> par:</a:t>
            </a:r>
          </a:p>
          <a:p>
            <a:r>
              <a:rPr lang="fr-FR" sz="4000" b="1" dirty="0" smtClean="0"/>
              <a:t>DJAARIRI Anwar                                                                                             </a:t>
            </a:r>
            <a:r>
              <a:rPr lang="fr-FR" sz="4000" b="1" dirty="0" smtClean="0"/>
              <a:t>CHETTI </a:t>
            </a:r>
            <a:r>
              <a:rPr lang="fr-FR" sz="4000" b="1" smtClean="0"/>
              <a:t>Djamel Eddine                                                                        </a:t>
            </a:r>
            <a:endParaRPr lang="fr-FR" sz="4000" b="1" dirty="0" smtClean="0"/>
          </a:p>
          <a:p>
            <a:r>
              <a:rPr lang="fr-FR" sz="4000" b="1" dirty="0" smtClean="0"/>
              <a:t>DERBAL </a:t>
            </a:r>
            <a:r>
              <a:rPr lang="fr-FR" sz="4000" b="1" dirty="0" err="1" smtClean="0"/>
              <a:t>Ramzi</a:t>
            </a:r>
            <a:endParaRPr lang="fr-FR" sz="4000" b="1" dirty="0" smtClean="0"/>
          </a:p>
          <a:p>
            <a:r>
              <a:rPr lang="fr-FR" sz="4000" b="1" dirty="0" smtClean="0"/>
              <a:t>MOSBAH Riad</a:t>
            </a:r>
            <a:endParaRPr lang="en-GB" sz="4000" b="1" dirty="0" smtClean="0"/>
          </a:p>
        </p:txBody>
      </p:sp>
      <p:sp>
        <p:nvSpPr>
          <p:cNvPr id="9" name="ZoneTexte 8"/>
          <p:cNvSpPr txBox="1"/>
          <p:nvPr/>
        </p:nvSpPr>
        <p:spPr>
          <a:xfrm>
            <a:off x="423759" y="8473984"/>
            <a:ext cx="29432456" cy="5139869"/>
          </a:xfrm>
          <a:prstGeom prst="rect">
            <a:avLst/>
          </a:prstGeom>
          <a:ln w="76200"/>
        </p:spPr>
        <p:style>
          <a:lnRef idx="2">
            <a:schemeClr val="dk1"/>
          </a:lnRef>
          <a:fillRef idx="1">
            <a:schemeClr val="lt1"/>
          </a:fillRef>
          <a:effectRef idx="0">
            <a:schemeClr val="dk1"/>
          </a:effectRef>
          <a:fontRef idx="minor">
            <a:schemeClr val="dk1"/>
          </a:fontRef>
        </p:style>
        <p:txBody>
          <a:bodyPr wrap="square" rtlCol="0">
            <a:spAutoFit/>
          </a:bodyPr>
          <a:lstStyle/>
          <a:p>
            <a:r>
              <a:rPr lang="fr-FR" sz="4800" b="1" i="1" u="sng" dirty="0" smtClean="0">
                <a:solidFill>
                  <a:srgbClr val="C00000"/>
                </a:solidFill>
              </a:rPr>
              <a:t>Résumé:</a:t>
            </a:r>
          </a:p>
          <a:p>
            <a:r>
              <a:rPr lang="fr-FR" sz="4000" b="1" dirty="0" smtClean="0"/>
              <a:t>Un puits de pétrole et de gaz nécessite une suite chronologique </a:t>
            </a:r>
            <a:r>
              <a:rPr lang="fr-FR" sz="4000" b="1" dirty="0" smtClean="0"/>
              <a:t>d’ </a:t>
            </a:r>
            <a:r>
              <a:rPr lang="fr-FR" sz="4000" b="1" dirty="0" smtClean="0"/>
              <a:t>opérations suivant un planning de forage- tubage préalablement élaboré. Chaque phase du programme représente un intervalle foré qui doit impérativement être protégé avant d’entamer la phase suivante. </a:t>
            </a:r>
          </a:p>
          <a:p>
            <a:r>
              <a:rPr lang="fr-FR" sz="4000" b="1" dirty="0" smtClean="0"/>
              <a:t>En effet ,il s’agit d’introduire dans le trou foré une colonne de tubage et de la cimenter le long du découvert pour maintenir en place les parois du puits. La cimentation d’une colonne de tubage représente une part indispensable et importante de la réalisation d’un puits pétrolier. La réussite de cette opération est un facteur déterminant pour la continuité du forage.  </a:t>
            </a:r>
          </a:p>
          <a:p>
            <a:pPr algn="ctr"/>
            <a:r>
              <a:rPr lang="en-GB" sz="4000" b="1" i="1" dirty="0" err="1" smtClean="0">
                <a:solidFill>
                  <a:schemeClr val="accent1">
                    <a:lumMod val="75000"/>
                  </a:schemeClr>
                </a:solidFill>
              </a:rPr>
              <a:t>Mots</a:t>
            </a:r>
            <a:r>
              <a:rPr lang="en-GB" sz="4000" b="1" i="1" dirty="0" smtClean="0">
                <a:solidFill>
                  <a:schemeClr val="accent1">
                    <a:lumMod val="75000"/>
                  </a:schemeClr>
                </a:solidFill>
              </a:rPr>
              <a:t> </a:t>
            </a:r>
            <a:r>
              <a:rPr lang="en-GB" sz="4000" b="1" i="1" dirty="0" err="1" smtClean="0">
                <a:solidFill>
                  <a:schemeClr val="accent1">
                    <a:lumMod val="75000"/>
                  </a:schemeClr>
                </a:solidFill>
              </a:rPr>
              <a:t>clés</a:t>
            </a:r>
            <a:r>
              <a:rPr lang="en-GB" sz="4000" b="1" i="1" dirty="0" smtClean="0">
                <a:solidFill>
                  <a:schemeClr val="accent1">
                    <a:lumMod val="75000"/>
                  </a:schemeClr>
                </a:solidFill>
              </a:rPr>
              <a:t> : liner, packer ,</a:t>
            </a:r>
            <a:r>
              <a:rPr lang="en-GB" sz="4000" b="1" i="1" dirty="0" err="1" smtClean="0">
                <a:solidFill>
                  <a:schemeClr val="accent1">
                    <a:lumMod val="75000"/>
                  </a:schemeClr>
                </a:solidFill>
              </a:rPr>
              <a:t>overlap,cimentation</a:t>
            </a:r>
            <a:r>
              <a:rPr lang="en-GB" sz="4000" b="1" i="1" dirty="0" smtClean="0">
                <a:solidFill>
                  <a:schemeClr val="accent1">
                    <a:lumMod val="75000"/>
                  </a:schemeClr>
                </a:solidFill>
              </a:rPr>
              <a:t> ,</a:t>
            </a:r>
            <a:r>
              <a:rPr lang="en-GB" sz="4000" b="1" i="1" dirty="0" err="1" smtClean="0">
                <a:solidFill>
                  <a:schemeClr val="accent1">
                    <a:lumMod val="75000"/>
                  </a:schemeClr>
                </a:solidFill>
              </a:rPr>
              <a:t>colonne</a:t>
            </a:r>
            <a:r>
              <a:rPr lang="en-GB" sz="4000" b="1" i="1" dirty="0" smtClean="0">
                <a:solidFill>
                  <a:schemeClr val="accent1">
                    <a:lumMod val="75000"/>
                  </a:schemeClr>
                </a:solidFill>
              </a:rPr>
              <a:t> </a:t>
            </a:r>
            <a:r>
              <a:rPr lang="en-GB" sz="4000" b="1" i="1" dirty="0" err="1" smtClean="0">
                <a:solidFill>
                  <a:schemeClr val="accent1">
                    <a:lumMod val="75000"/>
                  </a:schemeClr>
                </a:solidFill>
              </a:rPr>
              <a:t>perdue</a:t>
            </a:r>
            <a:endParaRPr lang="fr-FR" sz="4000" b="1" dirty="0" smtClean="0">
              <a:solidFill>
                <a:schemeClr val="accent1">
                  <a:lumMod val="75000"/>
                </a:schemeClr>
              </a:solidFill>
            </a:endParaRPr>
          </a:p>
        </p:txBody>
      </p:sp>
      <p:sp>
        <p:nvSpPr>
          <p:cNvPr id="12" name="ZoneTexte 11"/>
          <p:cNvSpPr txBox="1"/>
          <p:nvPr/>
        </p:nvSpPr>
        <p:spPr>
          <a:xfrm>
            <a:off x="423759" y="19046808"/>
            <a:ext cx="14930542" cy="9694962"/>
          </a:xfrm>
          <a:prstGeom prst="rect">
            <a:avLst/>
          </a:prstGeom>
          <a:ln w="76200"/>
        </p:spPr>
        <p:style>
          <a:lnRef idx="2">
            <a:schemeClr val="dk1"/>
          </a:lnRef>
          <a:fillRef idx="1">
            <a:schemeClr val="lt1"/>
          </a:fillRef>
          <a:effectRef idx="0">
            <a:schemeClr val="dk1"/>
          </a:effectRef>
          <a:fontRef idx="minor">
            <a:schemeClr val="dk1"/>
          </a:fontRef>
        </p:style>
        <p:txBody>
          <a:bodyPr wrap="square" rtlCol="0">
            <a:spAutoFit/>
          </a:bodyPr>
          <a:lstStyle/>
          <a:p>
            <a:r>
              <a:rPr lang="fr-FR" sz="4800" b="1" i="1" u="sng" dirty="0" smtClean="0">
                <a:solidFill>
                  <a:srgbClr val="FF0000"/>
                </a:solidFill>
              </a:rPr>
              <a:t>Composition de linerZR708</a:t>
            </a:r>
            <a:endParaRPr lang="en-GB" sz="4800" u="sng" dirty="0" smtClean="0">
              <a:solidFill>
                <a:srgbClr val="FF0000"/>
              </a:solidFill>
            </a:endParaRPr>
          </a:p>
          <a:p>
            <a:endParaRPr lang="fr-FR" sz="4800" b="1" i="1" u="sng" dirty="0" smtClean="0">
              <a:latin typeface="+mj-lt"/>
            </a:endParaRPr>
          </a:p>
          <a:p>
            <a:endParaRPr lang="fr-FR" sz="4800" b="1" i="1" u="sng" dirty="0" smtClean="0">
              <a:latin typeface="+mj-lt"/>
            </a:endParaRPr>
          </a:p>
          <a:p>
            <a:endParaRPr lang="fr-FR" sz="4800" b="1" i="1" u="sng" dirty="0" smtClean="0">
              <a:latin typeface="+mj-lt"/>
            </a:endParaRPr>
          </a:p>
          <a:p>
            <a:endParaRPr lang="fr-FR" sz="4800" b="1" i="1" u="sng" dirty="0" smtClean="0">
              <a:latin typeface="+mj-lt"/>
            </a:endParaRPr>
          </a:p>
          <a:p>
            <a:endParaRPr lang="fr-FR" sz="4800" b="1" i="1" u="sng" dirty="0" smtClean="0">
              <a:latin typeface="+mj-lt"/>
            </a:endParaRPr>
          </a:p>
          <a:p>
            <a:endParaRPr lang="fr-FR" sz="4800" b="1" i="1" u="sng" dirty="0" smtClean="0">
              <a:latin typeface="+mj-lt"/>
            </a:endParaRPr>
          </a:p>
          <a:p>
            <a:endParaRPr lang="fr-FR" sz="4800" b="1" i="1" u="sng" dirty="0" smtClean="0">
              <a:latin typeface="+mj-lt"/>
            </a:endParaRPr>
          </a:p>
          <a:p>
            <a:endParaRPr lang="fr-FR" sz="4800" b="1" i="1" u="sng" dirty="0" smtClean="0">
              <a:latin typeface="+mj-lt"/>
            </a:endParaRPr>
          </a:p>
          <a:p>
            <a:endParaRPr lang="fr-FR" sz="4800" b="1" i="1" u="sng" dirty="0" smtClean="0">
              <a:latin typeface="+mj-lt"/>
            </a:endParaRPr>
          </a:p>
          <a:p>
            <a:endParaRPr lang="fr-FR" sz="4800" b="1" i="1" u="sng" dirty="0" smtClean="0">
              <a:latin typeface="+mj-lt"/>
            </a:endParaRPr>
          </a:p>
          <a:p>
            <a:endParaRPr lang="fr-FR" sz="4800" b="1" i="1" u="sng" dirty="0" smtClean="0">
              <a:latin typeface="+mj-lt"/>
            </a:endParaRPr>
          </a:p>
          <a:p>
            <a:endParaRPr lang="fr-FR" sz="4800" b="1" i="1" u="sng" dirty="0" smtClean="0">
              <a:latin typeface="+mj-lt"/>
            </a:endParaRPr>
          </a:p>
        </p:txBody>
      </p:sp>
      <p:sp>
        <p:nvSpPr>
          <p:cNvPr id="18" name="ZoneTexte 17"/>
          <p:cNvSpPr txBox="1"/>
          <p:nvPr/>
        </p:nvSpPr>
        <p:spPr>
          <a:xfrm>
            <a:off x="423759" y="29191004"/>
            <a:ext cx="29432456" cy="7232749"/>
          </a:xfrm>
          <a:prstGeom prst="rect">
            <a:avLst/>
          </a:prstGeom>
          <a:ln w="76200"/>
        </p:spPr>
        <p:style>
          <a:lnRef idx="2">
            <a:schemeClr val="dk1"/>
          </a:lnRef>
          <a:fillRef idx="1">
            <a:schemeClr val="lt1"/>
          </a:fillRef>
          <a:effectRef idx="0">
            <a:schemeClr val="dk1"/>
          </a:effectRef>
          <a:fontRef idx="minor">
            <a:schemeClr val="dk1"/>
          </a:fontRef>
        </p:style>
        <p:txBody>
          <a:bodyPr wrap="square" rtlCol="0">
            <a:spAutoFit/>
          </a:bodyPr>
          <a:lstStyle/>
          <a:p>
            <a:r>
              <a:rPr lang="fr-FR" sz="4800" b="1" dirty="0" smtClean="0"/>
              <a:t> </a:t>
            </a:r>
            <a:r>
              <a:rPr lang="fr-FR" sz="4800" b="1" i="1" u="sng" dirty="0" smtClean="0">
                <a:solidFill>
                  <a:srgbClr val="FF0000"/>
                </a:solidFill>
              </a:rPr>
              <a:t>Analyse et discussion</a:t>
            </a:r>
            <a:r>
              <a:rPr lang="fr-FR" sz="4800" b="1" dirty="0" smtClean="0">
                <a:solidFill>
                  <a:srgbClr val="FF0000"/>
                </a:solidFill>
              </a:rPr>
              <a:t>                                                            </a:t>
            </a:r>
            <a:r>
              <a:rPr lang="fr-FR" sz="4800" b="1" i="1" u="sng" dirty="0" smtClean="0">
                <a:solidFill>
                  <a:srgbClr val="FF0000"/>
                </a:solidFill>
              </a:rPr>
              <a:t>Résultats de cimentation</a:t>
            </a:r>
            <a:endParaRPr lang="en-GB" sz="4800" b="1" i="1" u="sng" dirty="0" smtClean="0">
              <a:solidFill>
                <a:srgbClr val="FF0000"/>
              </a:solidFill>
            </a:endParaRPr>
          </a:p>
          <a:p>
            <a:pPr algn="just"/>
            <a:r>
              <a:rPr lang="fr-FR" sz="3200" b="1" dirty="0" smtClean="0"/>
              <a:t>Avantages:</a:t>
            </a:r>
          </a:p>
          <a:p>
            <a:pPr algn="just"/>
            <a:r>
              <a:rPr lang="fr-FR" sz="3200" b="1" dirty="0" smtClean="0"/>
              <a:t>- Le coût des colonnes est réduit.</a:t>
            </a:r>
          </a:p>
          <a:p>
            <a:pPr algn="just"/>
            <a:r>
              <a:rPr lang="fr-FR" sz="3200" b="1" dirty="0" smtClean="0"/>
              <a:t>-  La capacité de tête de puits est réduite. </a:t>
            </a:r>
          </a:p>
          <a:p>
            <a:pPr algn="just"/>
            <a:r>
              <a:rPr lang="fr-FR" sz="3200" b="1" dirty="0" smtClean="0"/>
              <a:t>- Capacité de complétion dans le tubage précédent </a:t>
            </a:r>
          </a:p>
          <a:p>
            <a:pPr algn="just"/>
            <a:r>
              <a:rPr lang="fr-FR" sz="3200" b="1" dirty="0" smtClean="0"/>
              <a:t>- Une descente rapide </a:t>
            </a:r>
          </a:p>
          <a:p>
            <a:pPr algn="just"/>
            <a:r>
              <a:rPr lang="fr-FR" sz="3200" b="1" dirty="0" smtClean="0"/>
              <a:t>- Le temps de préparation de la colonne avant   la descente est réduit.</a:t>
            </a:r>
          </a:p>
          <a:p>
            <a:pPr algn="just"/>
            <a:r>
              <a:rPr lang="fr-FR" sz="3200" b="1" dirty="0" smtClean="0"/>
              <a:t>-  Possibilité d’utiliser une garniture mixte</a:t>
            </a:r>
          </a:p>
          <a:p>
            <a:pPr algn="just"/>
            <a:r>
              <a:rPr lang="fr-FR" sz="3200" b="1" dirty="0" smtClean="0"/>
              <a:t>-  Pertes de charges annulaires réduites</a:t>
            </a:r>
          </a:p>
          <a:p>
            <a:pPr algn="just"/>
            <a:r>
              <a:rPr lang="fr-FR" sz="3200" b="1" dirty="0" smtClean="0"/>
              <a:t>Inconvénients:</a:t>
            </a:r>
          </a:p>
          <a:p>
            <a:pPr algn="just"/>
            <a:r>
              <a:rPr lang="fr-FR" sz="3200" b="1" dirty="0" smtClean="0"/>
              <a:t>-La suspension du liner dans la colonne précédente est très délicate. </a:t>
            </a:r>
          </a:p>
          <a:p>
            <a:pPr algn="just">
              <a:buFontTx/>
              <a:buChar char="-"/>
            </a:pPr>
            <a:r>
              <a:rPr lang="fr-FR" sz="3200" b="1" dirty="0" smtClean="0"/>
              <a:t>Peu de colonnes sont exposées à l’effluent et si elles s’affaiblissent, il est       </a:t>
            </a:r>
          </a:p>
          <a:p>
            <a:pPr algn="just"/>
            <a:r>
              <a:rPr lang="fr-FR" sz="3200" b="1" dirty="0" smtClean="0"/>
              <a:t>obligatoire de compléter le liner par une colonne complète.</a:t>
            </a:r>
            <a:r>
              <a:rPr lang="fr-FR" sz="3200" dirty="0" smtClean="0"/>
              <a:t> </a:t>
            </a:r>
            <a:r>
              <a:rPr lang="fr-FR" sz="3200" b="1" dirty="0" smtClean="0"/>
              <a:t>ce qui nécessite </a:t>
            </a:r>
          </a:p>
          <a:p>
            <a:pPr algn="just"/>
            <a:r>
              <a:rPr lang="fr-FR" sz="3200" b="1" dirty="0" smtClean="0"/>
              <a:t>la reprise du puits.</a:t>
            </a:r>
          </a:p>
        </p:txBody>
      </p:sp>
      <p:sp>
        <p:nvSpPr>
          <p:cNvPr id="19" name="ZoneTexte 18"/>
          <p:cNvSpPr txBox="1"/>
          <p:nvPr/>
        </p:nvSpPr>
        <p:spPr>
          <a:xfrm>
            <a:off x="423759" y="37192060"/>
            <a:ext cx="29432456" cy="2739211"/>
          </a:xfrm>
          <a:prstGeom prst="rect">
            <a:avLst/>
          </a:prstGeom>
          <a:ln w="76200"/>
        </p:spPr>
        <p:style>
          <a:lnRef idx="1">
            <a:schemeClr val="dk1"/>
          </a:lnRef>
          <a:fillRef idx="2">
            <a:schemeClr val="dk1"/>
          </a:fillRef>
          <a:effectRef idx="1">
            <a:schemeClr val="dk1"/>
          </a:effectRef>
          <a:fontRef idx="minor">
            <a:schemeClr val="dk1"/>
          </a:fontRef>
        </p:style>
        <p:txBody>
          <a:bodyPr wrap="square" rtlCol="0">
            <a:spAutoFit/>
          </a:bodyPr>
          <a:lstStyle/>
          <a:p>
            <a:r>
              <a:rPr lang="fr-FR" sz="3200" b="1" i="1" dirty="0" smtClean="0"/>
              <a:t>  </a:t>
            </a:r>
            <a:r>
              <a:rPr lang="fr-FR" sz="4800" b="1" i="1" u="sng" dirty="0" smtClean="0">
                <a:solidFill>
                  <a:srgbClr val="FF0000"/>
                </a:solidFill>
              </a:rPr>
              <a:t>Conclusion</a:t>
            </a:r>
          </a:p>
          <a:p>
            <a:r>
              <a:rPr lang="fr-FR" sz="3200" b="1" dirty="0" smtClean="0"/>
              <a:t>  L’opération de descente et cimentation d’un Liner nécessite une préparation particulière vu les difficultés de réalisation qu’elle peut présenter. </a:t>
            </a:r>
          </a:p>
          <a:p>
            <a:r>
              <a:rPr lang="fr-FR" sz="3200" b="1" dirty="0" smtClean="0"/>
              <a:t>  Elle est différente d’une cimentation d’une colonne de tubage simple car on doit utiliser des équipements spéciaux parfois difficiles à mettre en place. </a:t>
            </a:r>
          </a:p>
          <a:p>
            <a:r>
              <a:rPr lang="fr-FR" sz="3200" b="1" dirty="0" smtClean="0"/>
              <a:t>  En effet, les systèmes de suspension sont différents d’un fabricant  à un autre et leur fonctionnement  est assez compliqué.</a:t>
            </a:r>
          </a:p>
          <a:p>
            <a:endParaRPr lang="fr-FR" sz="2800" b="1" dirty="0" smtClean="0"/>
          </a:p>
        </p:txBody>
      </p:sp>
      <p:pic>
        <p:nvPicPr>
          <p:cNvPr id="22" name="Image 6"/>
          <p:cNvPicPr>
            <a:picLocks noChangeAspect="1" noChangeArrowheads="1"/>
          </p:cNvPicPr>
          <p:nvPr/>
        </p:nvPicPr>
        <p:blipFill>
          <a:blip r:embed="rId4"/>
          <a:srcRect/>
          <a:stretch>
            <a:fillRect/>
          </a:stretch>
        </p:blipFill>
        <p:spPr bwMode="auto">
          <a:xfrm>
            <a:off x="25641373" y="330053"/>
            <a:ext cx="4239807" cy="31432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9" name="ZoneTexte 28"/>
          <p:cNvSpPr txBox="1"/>
          <p:nvPr/>
        </p:nvSpPr>
        <p:spPr>
          <a:xfrm>
            <a:off x="423759" y="40192456"/>
            <a:ext cx="29432456" cy="2492990"/>
          </a:xfrm>
          <a:prstGeom prst="rect">
            <a:avLst/>
          </a:prstGeom>
          <a:ln w="76200"/>
        </p:spPr>
        <p:style>
          <a:lnRef idx="2">
            <a:schemeClr val="dk1"/>
          </a:lnRef>
          <a:fillRef idx="1">
            <a:schemeClr val="lt1"/>
          </a:fillRef>
          <a:effectRef idx="0">
            <a:schemeClr val="dk1"/>
          </a:effectRef>
          <a:fontRef idx="minor">
            <a:schemeClr val="dk1"/>
          </a:fontRef>
        </p:style>
        <p:txBody>
          <a:bodyPr wrap="square" rtlCol="0">
            <a:spAutoFit/>
          </a:bodyPr>
          <a:lstStyle/>
          <a:p>
            <a:r>
              <a:rPr lang="fr-FR" sz="3200" b="1" dirty="0" smtClean="0"/>
              <a:t>  </a:t>
            </a:r>
            <a:r>
              <a:rPr lang="fr-FR" sz="4800" b="1" i="1" u="sng" dirty="0" smtClean="0">
                <a:solidFill>
                  <a:srgbClr val="FF0000"/>
                </a:solidFill>
              </a:rPr>
              <a:t>Les références </a:t>
            </a:r>
            <a:endParaRPr lang="en-GB" sz="4800" i="1" u="sng" dirty="0" smtClean="0">
              <a:solidFill>
                <a:srgbClr val="FF0000"/>
              </a:solidFill>
            </a:endParaRPr>
          </a:p>
          <a:p>
            <a:r>
              <a:rPr lang="fr-FR" sz="3600" b="1" dirty="0" smtClean="0"/>
              <a:t> -Programme de cimentation puits ZR708 (BJSP)                                                                            -mémoire de </a:t>
            </a:r>
            <a:r>
              <a:rPr lang="fr-FR" sz="3600" b="1" dirty="0" err="1" smtClean="0"/>
              <a:t>gadi</a:t>
            </a:r>
            <a:r>
              <a:rPr lang="fr-FR" sz="3600" b="1" dirty="0" smtClean="0"/>
              <a:t> </a:t>
            </a:r>
            <a:r>
              <a:rPr lang="fr-FR" sz="3600" b="1" dirty="0" err="1" smtClean="0"/>
              <a:t>sadok</a:t>
            </a:r>
            <a:r>
              <a:rPr lang="fr-FR" sz="3600" b="1" dirty="0" smtClean="0"/>
              <a:t> MARS 2008</a:t>
            </a:r>
            <a:endParaRPr lang="en-GB" sz="3600" b="1" dirty="0" smtClean="0"/>
          </a:p>
          <a:p>
            <a:r>
              <a:rPr lang="fr-FR" sz="3600" b="1" dirty="0" smtClean="0"/>
              <a:t> -mémoire de hadj </a:t>
            </a:r>
            <a:r>
              <a:rPr lang="fr-FR" sz="3600" b="1" dirty="0" err="1" smtClean="0"/>
              <a:t>Aissa</a:t>
            </a:r>
            <a:r>
              <a:rPr lang="fr-FR" sz="3600" b="1" dirty="0" smtClean="0"/>
              <a:t> </a:t>
            </a:r>
            <a:r>
              <a:rPr lang="fr-FR" sz="3600" b="1" dirty="0" err="1" smtClean="0"/>
              <a:t>salah</a:t>
            </a:r>
            <a:r>
              <a:rPr lang="fr-FR" sz="3600" b="1" dirty="0" smtClean="0"/>
              <a:t> et hadj </a:t>
            </a:r>
            <a:r>
              <a:rPr lang="fr-FR" sz="3600" b="1" dirty="0" err="1" smtClean="0"/>
              <a:t>said</a:t>
            </a:r>
            <a:r>
              <a:rPr lang="fr-FR" sz="3600" b="1" dirty="0" smtClean="0"/>
              <a:t> </a:t>
            </a:r>
            <a:r>
              <a:rPr lang="fr-FR" sz="3600" b="1" dirty="0" err="1" smtClean="0"/>
              <a:t>kacem</a:t>
            </a:r>
            <a:r>
              <a:rPr lang="fr-FR" sz="3600" b="1" dirty="0" smtClean="0"/>
              <a:t> 2014                                                                 -les apports journaliers puits ZR 708 (</a:t>
            </a:r>
            <a:r>
              <a:rPr lang="fr-FR" sz="3600" b="1" dirty="0" err="1" smtClean="0"/>
              <a:t>sonatrach</a:t>
            </a:r>
            <a:r>
              <a:rPr lang="fr-FR" sz="3600" b="1" dirty="0" smtClean="0"/>
              <a:t>)</a:t>
            </a:r>
            <a:endParaRPr lang="en-GB" sz="3600" b="1" dirty="0" smtClean="0"/>
          </a:p>
          <a:p>
            <a:r>
              <a:rPr lang="fr-FR" sz="3600" b="1" dirty="0" smtClean="0"/>
              <a:t> -programme de forage ZR708 (</a:t>
            </a:r>
            <a:r>
              <a:rPr lang="fr-FR" sz="3600" b="1" dirty="0" err="1" smtClean="0"/>
              <a:t>sonatrach</a:t>
            </a:r>
            <a:r>
              <a:rPr lang="fr-FR" sz="3600" b="1" dirty="0" smtClean="0"/>
              <a:t>)</a:t>
            </a:r>
            <a:endParaRPr lang="en-GB" sz="3600" b="1" dirty="0" smtClean="0"/>
          </a:p>
        </p:txBody>
      </p:sp>
      <p:sp>
        <p:nvSpPr>
          <p:cNvPr id="54" name="ZoneTexte 53"/>
          <p:cNvSpPr txBox="1"/>
          <p:nvPr/>
        </p:nvSpPr>
        <p:spPr>
          <a:xfrm>
            <a:off x="423759" y="14046148"/>
            <a:ext cx="29432456" cy="4401205"/>
          </a:xfrm>
          <a:prstGeom prst="rect">
            <a:avLst/>
          </a:prstGeom>
          <a:ln w="76200"/>
        </p:spPr>
        <p:style>
          <a:lnRef idx="2">
            <a:schemeClr val="dk1"/>
          </a:lnRef>
          <a:fillRef idx="1">
            <a:schemeClr val="lt1"/>
          </a:fillRef>
          <a:effectRef idx="0">
            <a:schemeClr val="dk1"/>
          </a:effectRef>
          <a:fontRef idx="minor">
            <a:schemeClr val="dk1"/>
          </a:fontRef>
        </p:style>
        <p:txBody>
          <a:bodyPr wrap="square" rtlCol="0">
            <a:spAutoFit/>
          </a:bodyPr>
          <a:lstStyle/>
          <a:p>
            <a:r>
              <a:rPr lang="fr-FR" sz="4000" b="1" i="1" u="sng" dirty="0" smtClean="0">
                <a:solidFill>
                  <a:srgbClr val="C00000"/>
                </a:solidFill>
              </a:rPr>
              <a:t>Introduction</a:t>
            </a:r>
            <a:endParaRPr lang="en-GB" sz="4000" b="1" i="1" dirty="0" smtClean="0">
              <a:solidFill>
                <a:srgbClr val="C00000"/>
              </a:solidFill>
            </a:endParaRPr>
          </a:p>
          <a:p>
            <a:r>
              <a:rPr lang="fr-FR" sz="4000" b="1" dirty="0" smtClean="0"/>
              <a:t>Une colonne perdue (liner) est une colonne de tubage utilisée pour couvrir le découvert en-dessous d'un tubage existant ; sa hauteur s'étend depuis la cote de pose jusqu'à entrer d’une certaine distance à l'intérieur de la colonne précédente. Selon le cas, cette distance (</a:t>
            </a:r>
            <a:r>
              <a:rPr lang="fr-FR" sz="4000" b="1" dirty="0" err="1" smtClean="0"/>
              <a:t>overlap</a:t>
            </a:r>
            <a:r>
              <a:rPr lang="fr-FR" sz="4000" b="1" dirty="0" smtClean="0"/>
              <a:t>) est comprise entre 50 et 150 mètres. Ceci est nécessaire pour bien sceller la colonne perdue dans la colonne précédente et avoir une bonne étanchéité entre les deux. Cette étanchéité est très importante pour prévenir, durant la production, toute fuite d’effluent derrière la colonne perdue. Quelquefois, cette étanchéité est renforcée par l’utilisation d’une garniture supplémentaire (</a:t>
            </a:r>
            <a:r>
              <a:rPr lang="fr-FR" sz="4000" b="1" dirty="0" err="1" smtClean="0"/>
              <a:t>packer</a:t>
            </a:r>
            <a:r>
              <a:rPr lang="fr-FR" sz="4000" b="1" dirty="0" smtClean="0"/>
              <a:t>) tout en haut de la colonne perdue.</a:t>
            </a:r>
            <a:endParaRPr lang="en-GB" sz="4000" b="1" dirty="0" smtClean="0"/>
          </a:p>
        </p:txBody>
      </p:sp>
      <p:pic>
        <p:nvPicPr>
          <p:cNvPr id="58" name="Image 57"/>
          <p:cNvPicPr/>
          <p:nvPr/>
        </p:nvPicPr>
        <p:blipFill>
          <a:blip r:embed="rId5"/>
          <a:srcRect/>
          <a:stretch>
            <a:fillRect/>
          </a:stretch>
        </p:blipFill>
        <p:spPr bwMode="auto">
          <a:xfrm>
            <a:off x="638073" y="19975502"/>
            <a:ext cx="14573352" cy="8428477"/>
          </a:xfrm>
          <a:prstGeom prst="rect">
            <a:avLst/>
          </a:prstGeom>
          <a:noFill/>
          <a:ln w="9525">
            <a:noFill/>
            <a:miter lim="800000"/>
            <a:headEnd/>
            <a:tailEnd/>
          </a:ln>
        </p:spPr>
      </p:pic>
      <p:pic>
        <p:nvPicPr>
          <p:cNvPr id="61" name="Picture 5" descr="C:\Users\Anouar Dj\Desktop\02-03-2016 17-48-48.png"/>
          <p:cNvPicPr>
            <a:picLocks noChangeAspect="1" noChangeArrowheads="1"/>
          </p:cNvPicPr>
          <p:nvPr/>
        </p:nvPicPr>
        <p:blipFill>
          <a:blip r:embed="rId6"/>
          <a:srcRect/>
          <a:stretch>
            <a:fillRect/>
          </a:stretch>
        </p:blipFill>
        <p:spPr bwMode="auto">
          <a:xfrm>
            <a:off x="15282863" y="30334012"/>
            <a:ext cx="14333308" cy="5929354"/>
          </a:xfrm>
          <a:prstGeom prst="rect">
            <a:avLst/>
          </a:prstGeom>
          <a:noFill/>
        </p:spPr>
      </p:pic>
      <p:sp>
        <p:nvSpPr>
          <p:cNvPr id="17" name="ZoneTexte 16"/>
          <p:cNvSpPr txBox="1"/>
          <p:nvPr/>
        </p:nvSpPr>
        <p:spPr>
          <a:xfrm>
            <a:off x="16068681" y="19046808"/>
            <a:ext cx="13716096" cy="9694962"/>
          </a:xfrm>
          <a:prstGeom prst="rect">
            <a:avLst/>
          </a:prstGeom>
          <a:ln w="76200"/>
        </p:spPr>
        <p:style>
          <a:lnRef idx="2">
            <a:schemeClr val="dk1"/>
          </a:lnRef>
          <a:fillRef idx="1">
            <a:schemeClr val="lt1"/>
          </a:fillRef>
          <a:effectRef idx="0">
            <a:schemeClr val="dk1"/>
          </a:effectRef>
          <a:fontRef idx="minor">
            <a:schemeClr val="dk1"/>
          </a:fontRef>
        </p:style>
        <p:txBody>
          <a:bodyPr wrap="square" rtlCol="0">
            <a:spAutoFit/>
          </a:bodyPr>
          <a:lstStyle/>
          <a:p>
            <a:r>
              <a:rPr lang="fr-FR" sz="4800" b="1" i="1" u="sng" dirty="0" smtClean="0">
                <a:solidFill>
                  <a:srgbClr val="FF0000"/>
                </a:solidFill>
              </a:rPr>
              <a:t>Schéma de liner dans le puits</a:t>
            </a:r>
          </a:p>
          <a:p>
            <a:endParaRPr lang="fr-FR" sz="4800" b="1" i="1" u="sng" dirty="0" smtClean="0">
              <a:solidFill>
                <a:srgbClr val="FF0000"/>
              </a:solidFill>
            </a:endParaRPr>
          </a:p>
          <a:p>
            <a:endParaRPr lang="fr-FR" sz="4800" b="1" i="1" u="sng" dirty="0" smtClean="0">
              <a:solidFill>
                <a:srgbClr val="FF0000"/>
              </a:solidFill>
            </a:endParaRPr>
          </a:p>
          <a:p>
            <a:endParaRPr lang="fr-FR" sz="4800" b="1" i="1" u="sng" dirty="0" smtClean="0">
              <a:solidFill>
                <a:srgbClr val="FF0000"/>
              </a:solidFill>
            </a:endParaRPr>
          </a:p>
          <a:p>
            <a:endParaRPr lang="fr-FR" sz="4800" b="1" i="1" u="sng" dirty="0" smtClean="0">
              <a:solidFill>
                <a:srgbClr val="FF0000"/>
              </a:solidFill>
            </a:endParaRPr>
          </a:p>
          <a:p>
            <a:endParaRPr lang="fr-FR" sz="4800" b="1" i="1" u="sng" dirty="0" smtClean="0">
              <a:solidFill>
                <a:srgbClr val="FF0000"/>
              </a:solidFill>
            </a:endParaRPr>
          </a:p>
          <a:p>
            <a:endParaRPr lang="fr-FR" sz="4800" b="1" i="1" u="sng" dirty="0" smtClean="0">
              <a:solidFill>
                <a:srgbClr val="FF0000"/>
              </a:solidFill>
            </a:endParaRPr>
          </a:p>
          <a:p>
            <a:endParaRPr lang="fr-FR" sz="4800" b="1" i="1" u="sng" dirty="0" smtClean="0">
              <a:solidFill>
                <a:srgbClr val="FF0000"/>
              </a:solidFill>
            </a:endParaRPr>
          </a:p>
          <a:p>
            <a:endParaRPr lang="fr-FR" sz="4800" b="1" i="1" u="sng" dirty="0" smtClean="0">
              <a:solidFill>
                <a:srgbClr val="FF0000"/>
              </a:solidFill>
            </a:endParaRPr>
          </a:p>
          <a:p>
            <a:endParaRPr lang="fr-FR" sz="4800" b="1" i="1" u="sng" dirty="0" smtClean="0">
              <a:solidFill>
                <a:srgbClr val="FF0000"/>
              </a:solidFill>
            </a:endParaRPr>
          </a:p>
          <a:p>
            <a:endParaRPr lang="fr-FR" sz="4800" b="1" i="1" u="sng" dirty="0" smtClean="0">
              <a:solidFill>
                <a:srgbClr val="FF0000"/>
              </a:solidFill>
            </a:endParaRPr>
          </a:p>
          <a:p>
            <a:endParaRPr lang="fr-FR" sz="4800" b="1" i="1" u="sng" dirty="0" smtClean="0">
              <a:solidFill>
                <a:srgbClr val="FF0000"/>
              </a:solidFill>
            </a:endParaRPr>
          </a:p>
          <a:p>
            <a:endParaRPr lang="fr-FR" sz="4800" b="1" i="1" u="sng" dirty="0" smtClean="0">
              <a:solidFill>
                <a:srgbClr val="FF0000"/>
              </a:solidFill>
            </a:endParaRPr>
          </a:p>
        </p:txBody>
      </p:sp>
      <p:pic>
        <p:nvPicPr>
          <p:cNvPr id="24" name="Image 23" descr="C:\Users\Anouar Dj\Desktop\02-03-2016 17-46-52.png"/>
          <p:cNvPicPr/>
          <p:nvPr/>
        </p:nvPicPr>
        <p:blipFill>
          <a:blip r:embed="rId7"/>
          <a:srcRect/>
          <a:stretch>
            <a:fillRect/>
          </a:stretch>
        </p:blipFill>
        <p:spPr bwMode="auto">
          <a:xfrm>
            <a:off x="17140251" y="20118378"/>
            <a:ext cx="12287336" cy="785818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415</TotalTime>
  <Words>539</Words>
  <PresentationFormat>Personnalisé</PresentationFormat>
  <Paragraphs>59</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Débit</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itachi utchiha</dc:creator>
  <cp:lastModifiedBy>Anouar Dj</cp:lastModifiedBy>
  <cp:revision>54</cp:revision>
  <dcterms:created xsi:type="dcterms:W3CDTF">2016-03-02T17:14:32Z</dcterms:created>
  <dcterms:modified xsi:type="dcterms:W3CDTF">2016-03-03T15:41:21Z</dcterms:modified>
</cp:coreProperties>
</file>